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sldIdLst>
    <p:sldId id="273" r:id="rId5"/>
    <p:sldId id="275" r:id="rId6"/>
    <p:sldId id="297" r:id="rId7"/>
    <p:sldId id="291" r:id="rId8"/>
    <p:sldId id="282" r:id="rId9"/>
    <p:sldId id="293" r:id="rId10"/>
    <p:sldId id="294" r:id="rId11"/>
    <p:sldId id="295" r:id="rId12"/>
    <p:sldId id="286" r:id="rId13"/>
    <p:sldId id="284" r:id="rId14"/>
    <p:sldId id="296" r:id="rId15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2C7"/>
    <a:srgbClr val="211843"/>
    <a:srgbClr val="B61729"/>
    <a:srgbClr val="3587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C19EE-B2C6-C023-E00A-6BE56BC057F6}" v="218" dt="2025-08-24T21:17:05.818"/>
    <p1510:client id="{3F76F1DF-20DA-1832-DBCF-E3D8A1292402}" v="691" dt="2025-08-25T10:10:21.315"/>
    <p1510:client id="{6A69676E-F02D-4572-20BB-7BBA3E5C428B}" v="163" dt="2025-08-26T11:38:58.241"/>
    <p1510:client id="{7B55DEF2-7EAA-AB64-94F1-E736F6960460}" v="322" dt="2025-08-25T07:09:45.268"/>
    <p1510:client id="{D328D087-C8FF-563B-DAED-FA482EC0D861}" v="2812" dt="2025-08-24T18:56:08.312"/>
    <p1510:client id="{F08AEDC8-602C-13FE-391B-0B6E8CD21995}" v="15" dt="2025-08-26T10:28:09.49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22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B538E-B3B5-4560-8919-8C35DE516D70}" type="datetimeFigureOut">
              <a:rPr lang="pl-PL" smtClean="0"/>
              <a:t>22.09.2025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0D377-4F1B-4857-8BD3-86F8DD38C6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525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0" i="0">
                <a:solidFill>
                  <a:schemeClr val="tx1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5E23CA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chemeClr val="tx1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5E23CA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512715" y="10113261"/>
            <a:ext cx="245110" cy="282575"/>
          </a:xfrm>
          <a:custGeom>
            <a:avLst/>
            <a:gdLst/>
            <a:ahLst/>
            <a:cxnLst/>
            <a:rect l="l" t="t" r="r" b="b"/>
            <a:pathLst>
              <a:path w="245110" h="282575">
                <a:moveTo>
                  <a:pt x="130446" y="0"/>
                </a:moveTo>
                <a:lnTo>
                  <a:pt x="89260" y="7209"/>
                </a:lnTo>
                <a:lnTo>
                  <a:pt x="53457" y="27276"/>
                </a:lnTo>
                <a:lnTo>
                  <a:pt x="25202" y="57856"/>
                </a:lnTo>
                <a:lnTo>
                  <a:pt x="6661" y="96605"/>
                </a:lnTo>
                <a:lnTo>
                  <a:pt x="0" y="141178"/>
                </a:lnTo>
                <a:lnTo>
                  <a:pt x="6661" y="185757"/>
                </a:lnTo>
                <a:lnTo>
                  <a:pt x="25202" y="224509"/>
                </a:lnTo>
                <a:lnTo>
                  <a:pt x="53457" y="255090"/>
                </a:lnTo>
                <a:lnTo>
                  <a:pt x="89260" y="275158"/>
                </a:lnTo>
                <a:lnTo>
                  <a:pt x="130446" y="282368"/>
                </a:lnTo>
                <a:lnTo>
                  <a:pt x="165264" y="277255"/>
                </a:lnTo>
                <a:lnTo>
                  <a:pt x="197030" y="262603"/>
                </a:lnTo>
                <a:lnTo>
                  <a:pt x="224139" y="239444"/>
                </a:lnTo>
                <a:lnTo>
                  <a:pt x="244987" y="208810"/>
                </a:lnTo>
                <a:lnTo>
                  <a:pt x="226150" y="199302"/>
                </a:lnTo>
                <a:lnTo>
                  <a:pt x="208643" y="225108"/>
                </a:lnTo>
                <a:lnTo>
                  <a:pt x="185962" y="244618"/>
                </a:lnTo>
                <a:lnTo>
                  <a:pt x="159450" y="256961"/>
                </a:lnTo>
                <a:lnTo>
                  <a:pt x="130446" y="261269"/>
                </a:lnTo>
                <a:lnTo>
                  <a:pt x="87925" y="251817"/>
                </a:lnTo>
                <a:lnTo>
                  <a:pt x="53163" y="226055"/>
                </a:lnTo>
                <a:lnTo>
                  <a:pt x="29705" y="187878"/>
                </a:lnTo>
                <a:lnTo>
                  <a:pt x="21098" y="141178"/>
                </a:lnTo>
                <a:lnTo>
                  <a:pt x="29705" y="94485"/>
                </a:lnTo>
                <a:lnTo>
                  <a:pt x="53163" y="56311"/>
                </a:lnTo>
                <a:lnTo>
                  <a:pt x="87925" y="30550"/>
                </a:lnTo>
                <a:lnTo>
                  <a:pt x="130446" y="21098"/>
                </a:lnTo>
                <a:lnTo>
                  <a:pt x="159450" y="25406"/>
                </a:lnTo>
                <a:lnTo>
                  <a:pt x="185962" y="37750"/>
                </a:lnTo>
                <a:lnTo>
                  <a:pt x="208643" y="57259"/>
                </a:lnTo>
                <a:lnTo>
                  <a:pt x="226150" y="83065"/>
                </a:lnTo>
                <a:lnTo>
                  <a:pt x="244987" y="73557"/>
                </a:lnTo>
                <a:lnTo>
                  <a:pt x="224139" y="42923"/>
                </a:lnTo>
                <a:lnTo>
                  <a:pt x="197030" y="19765"/>
                </a:lnTo>
                <a:lnTo>
                  <a:pt x="165264" y="5113"/>
                </a:lnTo>
                <a:lnTo>
                  <a:pt x="130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816823" y="10114057"/>
            <a:ext cx="234315" cy="282575"/>
          </a:xfrm>
          <a:custGeom>
            <a:avLst/>
            <a:gdLst/>
            <a:ahLst/>
            <a:cxnLst/>
            <a:rect l="l" t="t" r="r" b="b"/>
            <a:pathLst>
              <a:path w="234314" h="282575">
                <a:moveTo>
                  <a:pt x="21094" y="0"/>
                </a:moveTo>
                <a:lnTo>
                  <a:pt x="0" y="0"/>
                </a:lnTo>
                <a:lnTo>
                  <a:pt x="0" y="281559"/>
                </a:lnTo>
                <a:lnTo>
                  <a:pt x="21094" y="281559"/>
                </a:lnTo>
                <a:lnTo>
                  <a:pt x="21094" y="0"/>
                </a:lnTo>
                <a:close/>
              </a:path>
              <a:path w="234314" h="282575">
                <a:moveTo>
                  <a:pt x="234302" y="141325"/>
                </a:moveTo>
                <a:lnTo>
                  <a:pt x="227647" y="96748"/>
                </a:lnTo>
                <a:lnTo>
                  <a:pt x="209105" y="58000"/>
                </a:lnTo>
                <a:lnTo>
                  <a:pt x="180848" y="27419"/>
                </a:lnTo>
                <a:lnTo>
                  <a:pt x="145046" y="7353"/>
                </a:lnTo>
                <a:lnTo>
                  <a:pt x="103860" y="139"/>
                </a:lnTo>
                <a:lnTo>
                  <a:pt x="42265" y="139"/>
                </a:lnTo>
                <a:lnTo>
                  <a:pt x="42265" y="21234"/>
                </a:lnTo>
                <a:lnTo>
                  <a:pt x="103860" y="21234"/>
                </a:lnTo>
                <a:lnTo>
                  <a:pt x="146380" y="30683"/>
                </a:lnTo>
                <a:lnTo>
                  <a:pt x="181140" y="56451"/>
                </a:lnTo>
                <a:lnTo>
                  <a:pt x="204597" y="94627"/>
                </a:lnTo>
                <a:lnTo>
                  <a:pt x="213207" y="141325"/>
                </a:lnTo>
                <a:lnTo>
                  <a:pt x="204597" y="188023"/>
                </a:lnTo>
                <a:lnTo>
                  <a:pt x="181140" y="226199"/>
                </a:lnTo>
                <a:lnTo>
                  <a:pt x="146380" y="251955"/>
                </a:lnTo>
                <a:lnTo>
                  <a:pt x="103860" y="261404"/>
                </a:lnTo>
                <a:lnTo>
                  <a:pt x="42265" y="261404"/>
                </a:lnTo>
                <a:lnTo>
                  <a:pt x="42265" y="282511"/>
                </a:lnTo>
                <a:lnTo>
                  <a:pt x="103860" y="282511"/>
                </a:lnTo>
                <a:lnTo>
                  <a:pt x="145046" y="275297"/>
                </a:lnTo>
                <a:lnTo>
                  <a:pt x="180848" y="255231"/>
                </a:lnTo>
                <a:lnTo>
                  <a:pt x="209105" y="224650"/>
                </a:lnTo>
                <a:lnTo>
                  <a:pt x="227647" y="185902"/>
                </a:lnTo>
                <a:lnTo>
                  <a:pt x="234302" y="1413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069465" y="10114197"/>
            <a:ext cx="227329" cy="280670"/>
          </a:xfrm>
          <a:custGeom>
            <a:avLst/>
            <a:gdLst/>
            <a:ahLst/>
            <a:cxnLst/>
            <a:rect l="l" t="t" r="r" b="b"/>
            <a:pathLst>
              <a:path w="227330" h="280670">
                <a:moveTo>
                  <a:pt x="124142" y="43002"/>
                </a:moveTo>
                <a:lnTo>
                  <a:pt x="103035" y="43002"/>
                </a:lnTo>
                <a:lnTo>
                  <a:pt x="103035" y="280504"/>
                </a:lnTo>
                <a:lnTo>
                  <a:pt x="124142" y="280504"/>
                </a:lnTo>
                <a:lnTo>
                  <a:pt x="124142" y="43002"/>
                </a:lnTo>
                <a:close/>
              </a:path>
              <a:path w="227330" h="280670">
                <a:moveTo>
                  <a:pt x="227177" y="0"/>
                </a:moveTo>
                <a:lnTo>
                  <a:pt x="0" y="0"/>
                </a:lnTo>
                <a:lnTo>
                  <a:pt x="0" y="21107"/>
                </a:lnTo>
                <a:lnTo>
                  <a:pt x="227177" y="21107"/>
                </a:lnTo>
                <a:lnTo>
                  <a:pt x="2271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4490" y="9955948"/>
            <a:ext cx="608117" cy="608117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901850" y="10113316"/>
            <a:ext cx="294005" cy="294005"/>
          </a:xfrm>
          <a:custGeom>
            <a:avLst/>
            <a:gdLst/>
            <a:ahLst/>
            <a:cxnLst/>
            <a:rect l="l" t="t" r="r" b="b"/>
            <a:pathLst>
              <a:path w="294005" h="294004">
                <a:moveTo>
                  <a:pt x="185648" y="0"/>
                </a:moveTo>
                <a:lnTo>
                  <a:pt x="0" y="0"/>
                </a:lnTo>
                <a:lnTo>
                  <a:pt x="0" y="15664"/>
                </a:lnTo>
                <a:lnTo>
                  <a:pt x="185648" y="15664"/>
                </a:lnTo>
                <a:lnTo>
                  <a:pt x="221456" y="22910"/>
                </a:lnTo>
                <a:lnTo>
                  <a:pt x="250729" y="42659"/>
                </a:lnTo>
                <a:lnTo>
                  <a:pt x="270482" y="71928"/>
                </a:lnTo>
                <a:lnTo>
                  <a:pt x="277729" y="107734"/>
                </a:lnTo>
                <a:lnTo>
                  <a:pt x="277729" y="293394"/>
                </a:lnTo>
                <a:lnTo>
                  <a:pt x="293394" y="293394"/>
                </a:lnTo>
                <a:lnTo>
                  <a:pt x="293394" y="107734"/>
                </a:lnTo>
                <a:lnTo>
                  <a:pt x="284913" y="65841"/>
                </a:lnTo>
                <a:lnTo>
                  <a:pt x="261800" y="31591"/>
                </a:lnTo>
                <a:lnTo>
                  <a:pt x="227548" y="8480"/>
                </a:lnTo>
                <a:lnTo>
                  <a:pt x="185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1842" y="10182748"/>
            <a:ext cx="223972" cy="223961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54114" y="9950587"/>
            <a:ext cx="1793927" cy="60185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5E23CA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6397" y="506759"/>
            <a:ext cx="2724820" cy="10306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32318" y="3459877"/>
            <a:ext cx="9669780" cy="37630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0" i="0">
                <a:solidFill>
                  <a:schemeClr val="tx1"/>
                </a:solidFill>
                <a:latin typeface="Raleway"/>
                <a:cs typeface="Ralew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18.png"/><Relationship Id="rId12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37.jpeg"/><Relationship Id="rId5" Type="http://schemas.openxmlformats.org/officeDocument/2006/relationships/image" Target="../media/image16.png"/><Relationship Id="rId10" Type="http://schemas.openxmlformats.org/officeDocument/2006/relationships/image" Target="../media/image36.jpeg"/><Relationship Id="rId4" Type="http://schemas.openxmlformats.org/officeDocument/2006/relationships/image" Target="../media/image15.pn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7.jpeg"/><Relationship Id="rId7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19.png"/><Relationship Id="rId4" Type="http://schemas.openxmlformats.org/officeDocument/2006/relationships/image" Target="../media/image28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9.png"/><Relationship Id="rId7" Type="http://schemas.openxmlformats.org/officeDocument/2006/relationships/image" Target="../media/image1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9.png"/><Relationship Id="rId7" Type="http://schemas.openxmlformats.org/officeDocument/2006/relationships/image" Target="../media/image1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9.png"/><Relationship Id="rId7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2.png"/><Relationship Id="rId7" Type="http://schemas.openxmlformats.org/officeDocument/2006/relationships/image" Target="../media/image1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2D427D-FB58-D794-C71E-843723F0C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Obraz 101" descr="Obraz zawierający zieleń, Prostokąt, zrzut ekranu">
            <a:extLst>
              <a:ext uri="{FF2B5EF4-FFF2-40B4-BE49-F238E27FC236}">
                <a16:creationId xmlns:a16="http://schemas.microsoft.com/office/drawing/2014/main" id="{0371F30F-31FB-1253-B0E7-F5666FCF7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775236"/>
            <a:ext cx="12376036" cy="6719519"/>
          </a:xfrm>
          <a:prstGeom prst="rect">
            <a:avLst/>
          </a:prstGeom>
        </p:spPr>
      </p:pic>
      <p:pic>
        <p:nvPicPr>
          <p:cNvPr id="123" name="Obraz 122" descr="Obraz zawierający świnia, Figurka zwierzęcia, kreskówka, clipart&#10;&#10;Zawartość wygenerowana przez AI może być niepoprawna.">
            <a:extLst>
              <a:ext uri="{FF2B5EF4-FFF2-40B4-BE49-F238E27FC236}">
                <a16:creationId xmlns:a16="http://schemas.microsoft.com/office/drawing/2014/main" id="{1B3505C3-9775-0C5C-F256-FFEFA77255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5924" y="5991316"/>
            <a:ext cx="1747864" cy="1503439"/>
          </a:xfrm>
          <a:prstGeom prst="rect">
            <a:avLst/>
          </a:prstGeom>
        </p:spPr>
      </p:pic>
      <p:pic>
        <p:nvPicPr>
          <p:cNvPr id="115" name="Obraz 114" descr="Obraz zawierający clipart, rysowanie, ilustracja, kreskówka&#10;&#10;Zawartość wygenerowana przez AI może być niepoprawna.">
            <a:extLst>
              <a:ext uri="{FF2B5EF4-FFF2-40B4-BE49-F238E27FC236}">
                <a16:creationId xmlns:a16="http://schemas.microsoft.com/office/drawing/2014/main" id="{0F51B7D2-6E6A-9593-297C-B6B8C4E831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5128" y="4390516"/>
            <a:ext cx="4371024" cy="5575341"/>
          </a:xfrm>
          <a:prstGeom prst="rect">
            <a:avLst/>
          </a:prstGeom>
        </p:spPr>
      </p:pic>
      <p:pic>
        <p:nvPicPr>
          <p:cNvPr id="113" name="Obraz 112" descr="Obraz zawierający Wielobarwność, Prostokąt, kwadrat, zrzut ekranu&#10;&#10;Zawartość wygenerowana przez AI może być niepoprawna.">
            <a:extLst>
              <a:ext uri="{FF2B5EF4-FFF2-40B4-BE49-F238E27FC236}">
                <a16:creationId xmlns:a16="http://schemas.microsoft.com/office/drawing/2014/main" id="{C27C425A-7A36-28F8-90AC-67BAFE20D3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618" y="6765622"/>
            <a:ext cx="4707805" cy="3209867"/>
          </a:xfrm>
          <a:prstGeom prst="rect">
            <a:avLst/>
          </a:prstGeom>
        </p:spPr>
      </p:pic>
      <p:pic>
        <p:nvPicPr>
          <p:cNvPr id="109" name="Obraz 108" descr="Obraz zawierający meble, krzesło, zrzut ekranu, design&#10;&#10;Zawartość wygenerowana przez AI może być niepoprawna.">
            <a:extLst>
              <a:ext uri="{FF2B5EF4-FFF2-40B4-BE49-F238E27FC236}">
                <a16:creationId xmlns:a16="http://schemas.microsoft.com/office/drawing/2014/main" id="{7D820B0E-7BD6-9CEC-545D-76950BDCB5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3" y="5430153"/>
            <a:ext cx="4218936" cy="3424922"/>
          </a:xfrm>
          <a:prstGeom prst="rect">
            <a:avLst/>
          </a:prstGeom>
        </p:spPr>
      </p:pic>
      <p:pic>
        <p:nvPicPr>
          <p:cNvPr id="111" name="Obraz 110" descr="Obraz zawierający ilustracja, clipart, kreskówka, rysowanie&#10;&#10;Zawartość wygenerowana przez AI może być niepoprawna.">
            <a:extLst>
              <a:ext uri="{FF2B5EF4-FFF2-40B4-BE49-F238E27FC236}">
                <a16:creationId xmlns:a16="http://schemas.microsoft.com/office/drawing/2014/main" id="{46699A8D-108F-218C-307E-7C811BB443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828" y="3747337"/>
            <a:ext cx="3465788" cy="6218520"/>
          </a:xfrm>
          <a:prstGeom prst="rect">
            <a:avLst/>
          </a:prstGeom>
        </p:spPr>
      </p:pic>
      <p:pic>
        <p:nvPicPr>
          <p:cNvPr id="105" name="Obraz 104" descr="Obraz zawierający zieleń, rysowanie, roślina, sztuka&#10;&#10;Zawartość wygenerowana przez AI może być niepoprawna.">
            <a:extLst>
              <a:ext uri="{FF2B5EF4-FFF2-40B4-BE49-F238E27FC236}">
                <a16:creationId xmlns:a16="http://schemas.microsoft.com/office/drawing/2014/main" id="{8EF7C3CC-5C2E-77C3-ACAE-CEB16E9D00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9188"/>
            <a:ext cx="1644179" cy="4995962"/>
          </a:xfrm>
          <a:prstGeom prst="rect">
            <a:avLst/>
          </a:prstGeom>
        </p:spPr>
      </p:pic>
      <p:sp>
        <p:nvSpPr>
          <p:cNvPr id="14" name="object 14">
            <a:extLst>
              <a:ext uri="{FF2B5EF4-FFF2-40B4-BE49-F238E27FC236}">
                <a16:creationId xmlns:a16="http://schemas.microsoft.com/office/drawing/2014/main" id="{040B03A5-584F-61E2-42A2-8229D35D4297}"/>
              </a:ext>
            </a:extLst>
          </p:cNvPr>
          <p:cNvSpPr txBox="1"/>
          <p:nvPr/>
        </p:nvSpPr>
        <p:spPr>
          <a:xfrm>
            <a:off x="5343701" y="1676765"/>
            <a:ext cx="10641693" cy="4598054"/>
          </a:xfrm>
          <a:prstGeom prst="rect">
            <a:avLst/>
          </a:prstGeom>
        </p:spPr>
        <p:txBody>
          <a:bodyPr vert="horz" wrap="square" lIns="0" tIns="17145" rIns="0" bIns="0" rtlCol="0" anchor="t">
            <a:spAutoFit/>
          </a:bodyPr>
          <a:lstStyle/>
          <a:p>
            <a:pPr marL="12700" algn="ctr">
              <a:spcBef>
                <a:spcPts val="135"/>
              </a:spcBef>
            </a:pPr>
            <a:r>
              <a:rPr lang="pl-PL" sz="7200" dirty="0">
                <a:solidFill>
                  <a:srgbClr val="F5E2C7"/>
                </a:solidFill>
                <a:latin typeface="Raleway ExtraBold"/>
              </a:rPr>
              <a:t>Kasa, plan, przygoda!</a:t>
            </a:r>
            <a:endParaRPr lang="pl-PL" sz="3600" dirty="0">
              <a:solidFill>
                <a:srgbClr val="F5E2C7"/>
              </a:solidFill>
              <a:latin typeface="Raleway"/>
            </a:endParaRPr>
          </a:p>
          <a:p>
            <a:pPr marL="12700" algn="ctr">
              <a:spcBef>
                <a:spcPts val="135"/>
              </a:spcBef>
            </a:pPr>
            <a:br>
              <a:rPr lang="pl-PL" sz="7200" dirty="0">
                <a:solidFill>
                  <a:srgbClr val="F5E2C7"/>
                </a:solidFill>
                <a:latin typeface="Raleway ExtraBold"/>
              </a:rPr>
            </a:br>
            <a:r>
              <a:rPr lang="pl-PL" sz="4000" dirty="0">
                <a:solidFill>
                  <a:srgbClr val="F5E2C7"/>
                </a:solidFill>
                <a:latin typeface="Raleway"/>
              </a:rPr>
              <a:t>Warsztaty w ramach projektu Świat Pieniądza Fundacji PFR</a:t>
            </a:r>
          </a:p>
          <a:p>
            <a:pPr marL="12700" algn="ctr">
              <a:spcBef>
                <a:spcPts val="135"/>
              </a:spcBef>
            </a:pPr>
            <a:endParaRPr lang="pl-PL" sz="7200" dirty="0">
              <a:solidFill>
                <a:srgbClr val="F5E2C7"/>
              </a:solidFill>
              <a:latin typeface="Raleway ExtraBold" panose="020B0903030101060003" pitchFamily="34" charset="-18"/>
              <a:cs typeface="Raleway"/>
            </a:endParaRPr>
          </a:p>
        </p:txBody>
      </p:sp>
      <p:pic>
        <p:nvPicPr>
          <p:cNvPr id="107" name="Obraz 106" descr="Obraz zawierający Prostokąt, Grafika, zrzut ekranu, sztuka&#10;&#10;Zawartość wygenerowana przez AI może być niepoprawna.">
            <a:extLst>
              <a:ext uri="{FF2B5EF4-FFF2-40B4-BE49-F238E27FC236}">
                <a16:creationId xmlns:a16="http://schemas.microsoft.com/office/drawing/2014/main" id="{C83C6742-9615-A6FB-1E9D-736317BB1D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698" y="2907878"/>
            <a:ext cx="2064126" cy="1718854"/>
          </a:xfrm>
          <a:prstGeom prst="rect">
            <a:avLst/>
          </a:prstGeom>
        </p:spPr>
      </p:pic>
      <p:pic>
        <p:nvPicPr>
          <p:cNvPr id="117" name="Obraz 116" descr="Obraz zawierający Wielobarwność, Prostokąt, zrzut ekranu, piksel&#10;&#10;Zawartość wygenerowana przez AI może być niepoprawna.">
            <a:extLst>
              <a:ext uri="{FF2B5EF4-FFF2-40B4-BE49-F238E27FC236}">
                <a16:creationId xmlns:a16="http://schemas.microsoft.com/office/drawing/2014/main" id="{D3AA132B-827F-3CBE-D35C-284B4ED449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135" y="2954025"/>
            <a:ext cx="2163370" cy="5759239"/>
          </a:xfrm>
          <a:prstGeom prst="rect">
            <a:avLst/>
          </a:prstGeom>
        </p:spPr>
      </p:pic>
      <p:pic>
        <p:nvPicPr>
          <p:cNvPr id="119" name="Obraz 118" descr="Obraz zawierający zieleń, roślina, kwiat, sztuka&#10;&#10;Zawartość wygenerowana przez AI może być niepoprawna.">
            <a:extLst>
              <a:ext uri="{FF2B5EF4-FFF2-40B4-BE49-F238E27FC236}">
                <a16:creationId xmlns:a16="http://schemas.microsoft.com/office/drawing/2014/main" id="{8BC12D76-C96D-AE8A-6165-DE218107533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2705" y="6417576"/>
            <a:ext cx="1801396" cy="4062495"/>
          </a:xfrm>
          <a:prstGeom prst="rect">
            <a:avLst/>
          </a:prstGeom>
        </p:spPr>
      </p:pic>
      <p:pic>
        <p:nvPicPr>
          <p:cNvPr id="121" name="Obraz 120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28ABE62E-B7BB-878E-C39F-875102FEE1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2011" y="0"/>
            <a:ext cx="2506355" cy="5273675"/>
          </a:xfrm>
          <a:prstGeom prst="rect">
            <a:avLst/>
          </a:prstGeom>
        </p:spPr>
      </p:pic>
      <p:grpSp>
        <p:nvGrpSpPr>
          <p:cNvPr id="10" name="Grupa 9">
            <a:extLst>
              <a:ext uri="{FF2B5EF4-FFF2-40B4-BE49-F238E27FC236}">
                <a16:creationId xmlns:a16="http://schemas.microsoft.com/office/drawing/2014/main" id="{36BA046E-3A93-6616-555F-5ECF22D8BA14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2" name="Obraz 1">
              <a:extLst>
                <a:ext uri="{FF2B5EF4-FFF2-40B4-BE49-F238E27FC236}">
                  <a16:creationId xmlns:a16="http://schemas.microsoft.com/office/drawing/2014/main" id="{B957EBD7-98D0-985B-AAEE-FE0121A8A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3" name="Obraz 2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279528DF-BFE1-CC25-60C3-1A83B2099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0CFF2C3E-F979-EE22-A142-113A2E149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5" name="object 14">
              <a:extLst>
                <a:ext uri="{FF2B5EF4-FFF2-40B4-BE49-F238E27FC236}">
                  <a16:creationId xmlns:a16="http://schemas.microsoft.com/office/drawing/2014/main" id="{EA06611E-EAF5-5336-3172-F6992D8F45AE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6" name="Obraz 5">
              <a:extLst>
                <a:ext uri="{FF2B5EF4-FFF2-40B4-BE49-F238E27FC236}">
                  <a16:creationId xmlns:a16="http://schemas.microsoft.com/office/drawing/2014/main" id="{A2543772-527D-2C44-7A3F-19D0D117D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Obraz 6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601B311E-2172-D6E4-356F-E8AF724A0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9" name="Obraz 8" descr="Obraz zawierający zegar, krąg&#10;&#10;Zawartość wygenerowana przez AI może być niepoprawna.">
            <a:extLst>
              <a:ext uri="{FF2B5EF4-FFF2-40B4-BE49-F238E27FC236}">
                <a16:creationId xmlns:a16="http://schemas.microsoft.com/office/drawing/2014/main" id="{3EA23A37-5CC9-81A2-B53A-8313EC6F268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5" y="0"/>
            <a:ext cx="3511111" cy="2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271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25C309-6958-6ACD-6A81-E417921E3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Obraz zawierający zieleń, Prostokąt, zrzut ekranu, kwadrat&#10;&#10;Zawartość wygenerowana przez AI może być niepoprawna.">
            <a:extLst>
              <a:ext uri="{FF2B5EF4-FFF2-40B4-BE49-F238E27FC236}">
                <a16:creationId xmlns:a16="http://schemas.microsoft.com/office/drawing/2014/main" id="{EFB8CA11-E280-2EB6-29D6-9F19FB270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5" y="1361008"/>
            <a:ext cx="6531858" cy="7559345"/>
          </a:xfrm>
          <a:prstGeom prst="rect">
            <a:avLst/>
          </a:prstGeom>
        </p:spPr>
      </p:pic>
      <p:pic>
        <p:nvPicPr>
          <p:cNvPr id="15" name="Obraz 14" descr="Obraz zawierający Sztuka dziecięca, kreskówka, sztuka, ilustracja&#10;&#10;Zawartość wygenerowana przez AI może być niepoprawna.">
            <a:extLst>
              <a:ext uri="{FF2B5EF4-FFF2-40B4-BE49-F238E27FC236}">
                <a16:creationId xmlns:a16="http://schemas.microsoft.com/office/drawing/2014/main" id="{86053C87-320E-7B1F-A2DF-71312E9782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301" y="5411005"/>
            <a:ext cx="3739646" cy="4780243"/>
          </a:xfrm>
          <a:prstGeom prst="rect">
            <a:avLst/>
          </a:prstGeom>
        </p:spPr>
      </p:pic>
      <p:sp>
        <p:nvSpPr>
          <p:cNvPr id="3" name="object 13">
            <a:extLst>
              <a:ext uri="{FF2B5EF4-FFF2-40B4-BE49-F238E27FC236}">
                <a16:creationId xmlns:a16="http://schemas.microsoft.com/office/drawing/2014/main" id="{6640575C-E025-5348-2AC4-92BEE65C8F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0415" y="2811821"/>
            <a:ext cx="5963698" cy="4649350"/>
          </a:xfrm>
          <a:prstGeom prst="rect">
            <a:avLst/>
          </a:prstGeom>
        </p:spPr>
        <p:txBody>
          <a:bodyPr vert="horz" wrap="square" lIns="0" tIns="17145" rIns="0" bIns="0" rtlCol="0" anchor="t">
            <a:spAutoFit/>
          </a:bodyPr>
          <a:lstStyle/>
          <a:p>
            <a:pPr marL="12700" algn="ctr">
              <a:spcBef>
                <a:spcPts val="135"/>
              </a:spcBef>
            </a:pPr>
            <a:r>
              <a:rPr lang="en-US" sz="4400" spc="185" dirty="0">
                <a:solidFill>
                  <a:srgbClr val="F5E2C7"/>
                </a:solidFill>
              </a:rPr>
              <a:t>Jaki </a:t>
            </a:r>
            <a:r>
              <a:rPr lang="en-US" sz="4400" spc="185" dirty="0" err="1">
                <a:solidFill>
                  <a:srgbClr val="F5E2C7"/>
                </a:solidFill>
              </a:rPr>
              <a:t>mamy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budżet</a:t>
            </a:r>
            <a:r>
              <a:rPr lang="en-US" sz="4400" spc="185" dirty="0">
                <a:solidFill>
                  <a:srgbClr val="F5E2C7"/>
                </a:solidFill>
              </a:rPr>
              <a:t>?</a:t>
            </a:r>
            <a:br>
              <a:rPr lang="en-US" sz="4400" spc="185" dirty="0">
                <a:solidFill>
                  <a:srgbClr val="F5E2C7"/>
                </a:solidFill>
              </a:rPr>
            </a:br>
            <a:br>
              <a:rPr lang="en-US" sz="2300" spc="185" dirty="0">
                <a:solidFill>
                  <a:srgbClr val="F5E2C7"/>
                </a:solidFill>
              </a:rPr>
            </a:br>
            <a:r>
              <a:rPr lang="en-US" sz="2300" spc="185" dirty="0" err="1">
                <a:solidFill>
                  <a:srgbClr val="F5E2C7"/>
                </a:solidFill>
              </a:rPr>
              <a:t>B</a:t>
            </a:r>
            <a:r>
              <a:rPr lang="en-US" sz="2800" spc="185" dirty="0" err="1">
                <a:solidFill>
                  <a:srgbClr val="F5E2C7"/>
                </a:solidFill>
              </a:rPr>
              <a:t>udżet</a:t>
            </a:r>
            <a:r>
              <a:rPr lang="en-US" sz="2800" spc="185" dirty="0">
                <a:solidFill>
                  <a:srgbClr val="F5E2C7"/>
                </a:solidFill>
              </a:rPr>
              <a:t>, </a:t>
            </a:r>
            <a:r>
              <a:rPr lang="en-US" sz="2800" spc="185" dirty="0" err="1">
                <a:solidFill>
                  <a:srgbClr val="F5E2C7"/>
                </a:solidFill>
              </a:rPr>
              <a:t>czyli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kwota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którą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możemy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wydać</a:t>
            </a:r>
            <a:r>
              <a:rPr lang="en-US" sz="2800" spc="185" dirty="0">
                <a:solidFill>
                  <a:srgbClr val="F5E2C7"/>
                </a:solidFill>
              </a:rPr>
              <a:t>, </a:t>
            </a:r>
            <a:r>
              <a:rPr lang="en-US" sz="2800" spc="185" dirty="0" err="1">
                <a:solidFill>
                  <a:srgbClr val="F5E2C7"/>
                </a:solidFill>
              </a:rPr>
              <a:t>wynosi</a:t>
            </a:r>
            <a:r>
              <a:rPr lang="en-US" sz="2800" spc="185" dirty="0">
                <a:solidFill>
                  <a:srgbClr val="F5E2C7"/>
                </a:solidFill>
              </a:rPr>
              <a:t>        300 zł </a:t>
            </a:r>
            <a:r>
              <a:rPr lang="en-US" sz="2800" spc="185" dirty="0" err="1">
                <a:solidFill>
                  <a:srgbClr val="F5E2C7"/>
                </a:solidFill>
              </a:rPr>
              <a:t>na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osobę</a:t>
            </a:r>
            <a:r>
              <a:rPr lang="en-US" sz="2800" spc="185" dirty="0">
                <a:solidFill>
                  <a:srgbClr val="F5E2C7"/>
                </a:solidFill>
              </a:rPr>
              <a:t>. </a:t>
            </a:r>
            <a:br>
              <a:rPr lang="en-US" sz="2800" spc="185" dirty="0">
                <a:solidFill>
                  <a:srgbClr val="F5E2C7"/>
                </a:solidFill>
              </a:rPr>
            </a:br>
            <a:br>
              <a:rPr lang="pl-PL" sz="2800" spc="185" dirty="0">
                <a:solidFill>
                  <a:srgbClr val="F5E2C7"/>
                </a:solidFill>
              </a:rPr>
            </a:br>
            <a:r>
              <a:rPr lang="en-US" sz="2800" spc="185" dirty="0" err="1">
                <a:solidFill>
                  <a:srgbClr val="F5E2C7"/>
                </a:solidFill>
              </a:rPr>
              <a:t>Jeżeli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klasa</a:t>
            </a:r>
            <a:r>
              <a:rPr lang="en-US" sz="2800" spc="185" dirty="0">
                <a:solidFill>
                  <a:srgbClr val="F5E2C7"/>
                </a:solidFill>
              </a:rPr>
              <a:t> ma np. 20 </a:t>
            </a:r>
            <a:r>
              <a:rPr lang="en-US" sz="2800" spc="185" dirty="0" err="1">
                <a:solidFill>
                  <a:srgbClr val="F5E2C7"/>
                </a:solidFill>
              </a:rPr>
              <a:t>osób</a:t>
            </a:r>
            <a:r>
              <a:rPr lang="en-US" sz="2800" spc="185" dirty="0">
                <a:solidFill>
                  <a:srgbClr val="F5E2C7"/>
                </a:solidFill>
              </a:rPr>
              <a:t>,</a:t>
            </a:r>
            <a:br>
              <a:rPr lang="pl-PL" sz="2800" spc="185" dirty="0">
                <a:solidFill>
                  <a:srgbClr val="F5E2C7"/>
                </a:solidFill>
              </a:rPr>
            </a:br>
            <a:r>
              <a:rPr lang="en-US" sz="2800" spc="185" dirty="0">
                <a:solidFill>
                  <a:srgbClr val="F5E2C7"/>
                </a:solidFill>
              </a:rPr>
              <a:t>to </a:t>
            </a:r>
            <a:r>
              <a:rPr lang="en-US" sz="2800" spc="185" dirty="0" err="1">
                <a:solidFill>
                  <a:srgbClr val="F5E2C7"/>
                </a:solidFill>
              </a:rPr>
              <a:t>nasz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budżet</a:t>
            </a:r>
            <a:r>
              <a:rPr lang="en-US" sz="2800" spc="185" dirty="0">
                <a:solidFill>
                  <a:srgbClr val="F5E2C7"/>
                </a:solidFill>
              </a:rPr>
              <a:t> </a:t>
            </a:r>
            <a:r>
              <a:rPr lang="en-US" sz="2800" spc="185" dirty="0" err="1">
                <a:solidFill>
                  <a:srgbClr val="F5E2C7"/>
                </a:solidFill>
              </a:rPr>
              <a:t>wynosi</a:t>
            </a:r>
            <a:r>
              <a:rPr lang="en-US" sz="2800" spc="185" dirty="0">
                <a:solidFill>
                  <a:srgbClr val="F5E2C7"/>
                </a:solidFill>
              </a:rPr>
              <a:t> 6 000 zł. </a:t>
            </a:r>
            <a:br>
              <a:rPr lang="en-US" sz="2800" spc="185" dirty="0">
                <a:solidFill>
                  <a:srgbClr val="F5E2C7"/>
                </a:solidFill>
              </a:rPr>
            </a:br>
            <a:r>
              <a:rPr lang="en-US" sz="4400" b="1" spc="185" dirty="0">
                <a:solidFill>
                  <a:srgbClr val="F5E2C7"/>
                </a:solidFill>
              </a:rPr>
              <a:t>Do </a:t>
            </a:r>
            <a:r>
              <a:rPr lang="en-US" sz="4400" b="1" spc="185" dirty="0" err="1">
                <a:solidFill>
                  <a:srgbClr val="F5E2C7"/>
                </a:solidFill>
              </a:rPr>
              <a:t>dzieła</a:t>
            </a:r>
            <a:r>
              <a:rPr lang="en-US" b="1" spc="185" dirty="0">
                <a:solidFill>
                  <a:srgbClr val="F5E2C7"/>
                </a:solidFill>
              </a:rPr>
              <a:t>!</a:t>
            </a:r>
            <a:endParaRPr lang="en-US" b="1" spc="335" dirty="0">
              <a:solidFill>
                <a:srgbClr val="F5E2C7"/>
              </a:solidFill>
            </a:endParaRPr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2F5436AA-893C-2A96-8462-03D50DB941BB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8" name="Obraz 7">
              <a:extLst>
                <a:ext uri="{FF2B5EF4-FFF2-40B4-BE49-F238E27FC236}">
                  <a16:creationId xmlns:a16="http://schemas.microsoft.com/office/drawing/2014/main" id="{47F80055-E7A0-4B62-6B3D-8271FA700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9" name="Obraz 8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3BF891FC-EF77-1421-0C11-3F0C16DC0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11" name="Obraz 10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9C5969A8-2495-F939-1D3B-661E54B58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12" name="object 14">
              <a:extLst>
                <a:ext uri="{FF2B5EF4-FFF2-40B4-BE49-F238E27FC236}">
                  <a16:creationId xmlns:a16="http://schemas.microsoft.com/office/drawing/2014/main" id="{F148ABA4-39EE-78DF-A98C-F155C7C8C9B2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13" name="Obraz 12">
              <a:extLst>
                <a:ext uri="{FF2B5EF4-FFF2-40B4-BE49-F238E27FC236}">
                  <a16:creationId xmlns:a16="http://schemas.microsoft.com/office/drawing/2014/main" id="{B9D47D50-B2AC-9806-F9E8-812068378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Obraz 13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14B0D88F-3F88-4548-57A1-42BE3A403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AEABF81E-5A30-FFB9-C64D-4690B5A956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54844" y="4770814"/>
            <a:ext cx="3250086" cy="4899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B8AA32-7399-AAE3-2AD8-D16C81939E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9796" y="261788"/>
            <a:ext cx="5348334" cy="3679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EAD0C06-93BF-C0D9-6D8E-60ACDB0BC6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82548" y="6208604"/>
            <a:ext cx="5585548" cy="3679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FCAACD-8744-FE6A-A6C0-5539D454C6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761778" y="0"/>
            <a:ext cx="5348334" cy="3461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47E3B61-3A6E-1FC8-9323-E2FFD0FEF71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80193" y="2831990"/>
            <a:ext cx="5592568" cy="3461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6168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18E5A7-87FA-2D5F-88CC-46D6CBB1B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67054245-1300-45A1-F36B-4519607CC52F}"/>
              </a:ext>
            </a:extLst>
          </p:cNvPr>
          <p:cNvSpPr/>
          <p:nvPr/>
        </p:nvSpPr>
        <p:spPr>
          <a:xfrm rot="5400000">
            <a:off x="6521041" y="-2859222"/>
            <a:ext cx="7377729" cy="16234496"/>
          </a:xfrm>
          <a:prstGeom prst="rect">
            <a:avLst/>
          </a:prstGeom>
          <a:solidFill>
            <a:srgbClr val="3587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Obraz 9" descr="Obraz zawierający clipart, rysowanie, ilustracja, kreskówka&#10;&#10;Zawartość wygenerowana przez AI może być niepoprawna.">
            <a:extLst>
              <a:ext uri="{FF2B5EF4-FFF2-40B4-BE49-F238E27FC236}">
                <a16:creationId xmlns:a16="http://schemas.microsoft.com/office/drawing/2014/main" id="{4CCC600B-CD7B-1673-8DE8-8FD6456172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063" y="4587876"/>
            <a:ext cx="4342665" cy="5541510"/>
          </a:xfrm>
          <a:prstGeom prst="rect">
            <a:avLst/>
          </a:prstGeom>
        </p:spPr>
      </p:pic>
      <p:pic>
        <p:nvPicPr>
          <p:cNvPr id="24" name="Obraz 23" descr="Obraz zawierający zrzut ekranu, Wielobarwność, Prostokąt, linia&#10;&#10;Zawartość wygenerowana przez AI może być niepoprawna.">
            <a:extLst>
              <a:ext uri="{FF2B5EF4-FFF2-40B4-BE49-F238E27FC236}">
                <a16:creationId xmlns:a16="http://schemas.microsoft.com/office/drawing/2014/main" id="{6FAE6517-3C0A-D402-F8A2-E11A6997AF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1" y="8502205"/>
            <a:ext cx="3133469" cy="1419669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AB68CE28-ED2A-BD51-EC1F-B539BEF1F5CA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F6ABEC2B-4C82-E169-48FA-D17F4A684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BEB27C17-56CE-EA60-7560-16B27E860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6241AF5C-E0BC-95E6-3CC2-D2AC0CD27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A90C6C4C-B311-E184-A5D9-BDE5184A4C18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536C5605-A4AD-FF14-23ED-14F022DE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Obraz 8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4B9C389F-30C9-5960-8EC0-1A361E563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sp>
        <p:nvSpPr>
          <p:cNvPr id="12" name="object 12">
            <a:extLst>
              <a:ext uri="{FF2B5EF4-FFF2-40B4-BE49-F238E27FC236}">
                <a16:creationId xmlns:a16="http://schemas.microsoft.com/office/drawing/2014/main" id="{5A8103B3-3456-BD0D-42AF-CF19362C9D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82473" y="4410866"/>
            <a:ext cx="11543747" cy="1489510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sz="9600" b="1" spc="185" dirty="0" err="1">
                <a:solidFill>
                  <a:srgbClr val="F5E2C7"/>
                </a:solidFill>
              </a:rPr>
              <a:t>Prezentacja</a:t>
            </a:r>
            <a:endParaRPr lang="en-US" sz="9600" b="1" spc="185" dirty="0">
              <a:solidFill>
                <a:srgbClr val="F5E2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48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14AE7A-490D-0BF3-AC64-221E3CCC8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symbol&#10;&#10;Zawartość wygenerowana przez AI może być niepoprawna.">
            <a:extLst>
              <a:ext uri="{FF2B5EF4-FFF2-40B4-BE49-F238E27FC236}">
                <a16:creationId xmlns:a16="http://schemas.microsoft.com/office/drawing/2014/main" id="{5A6359FE-23B4-844F-E6B8-25F021768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208" y="1124102"/>
            <a:ext cx="6741153" cy="6999954"/>
          </a:xfrm>
          <a:prstGeom prst="rect">
            <a:avLst/>
          </a:prstGeom>
        </p:spPr>
      </p:pic>
      <p:sp>
        <p:nvSpPr>
          <p:cNvPr id="3" name="object 13">
            <a:extLst>
              <a:ext uri="{FF2B5EF4-FFF2-40B4-BE49-F238E27FC236}">
                <a16:creationId xmlns:a16="http://schemas.microsoft.com/office/drawing/2014/main" id="{7420974C-D3D5-C100-C05B-161694EC41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97764" y="1950275"/>
            <a:ext cx="8600420" cy="7393819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600" spc="-10" err="1">
                <a:solidFill>
                  <a:srgbClr val="211843"/>
                </a:solidFill>
              </a:rPr>
              <a:t>Dziś</a:t>
            </a:r>
            <a:r>
              <a:rPr lang="en-US" sz="3600" spc="-10" dirty="0">
                <a:solidFill>
                  <a:srgbClr val="211843"/>
                </a:solidFill>
              </a:rPr>
              <a:t> </a:t>
            </a:r>
            <a:r>
              <a:rPr lang="en-US" sz="3600" spc="-10" err="1">
                <a:solidFill>
                  <a:srgbClr val="211843"/>
                </a:solidFill>
              </a:rPr>
              <a:t>wcielimy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err="1">
                <a:solidFill>
                  <a:srgbClr val="211843"/>
                </a:solidFill>
              </a:rPr>
              <a:t>się</a:t>
            </a:r>
            <a:r>
              <a:rPr lang="en-US" sz="3600" spc="-10" dirty="0">
                <a:solidFill>
                  <a:srgbClr val="211843"/>
                </a:solidFill>
              </a:rPr>
              <a:t> w </a:t>
            </a:r>
            <a:r>
              <a:rPr lang="en-US" sz="3600" spc="-10" err="1">
                <a:solidFill>
                  <a:srgbClr val="211843"/>
                </a:solidFill>
              </a:rPr>
              <a:t>rolę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b="1" spc="-10" err="1">
                <a:solidFill>
                  <a:srgbClr val="211843"/>
                </a:solidFill>
              </a:rPr>
              <a:t>zespołu</a:t>
            </a:r>
            <a:r>
              <a:rPr lang="en-US" sz="3600" b="1" spc="-10" dirty="0">
                <a:solidFill>
                  <a:srgbClr val="211843"/>
                </a:solidFill>
              </a:rPr>
              <a:t> </a:t>
            </a:r>
            <a:r>
              <a:rPr lang="en-US" sz="3600" b="1" spc="-10" err="1">
                <a:solidFill>
                  <a:srgbClr val="211843"/>
                </a:solidFill>
              </a:rPr>
              <a:t>organizacyjnego</a:t>
            </a:r>
            <a:r>
              <a:rPr lang="en-US" sz="3600" b="1" spc="-10" dirty="0">
                <a:solidFill>
                  <a:srgbClr val="211843"/>
                </a:solidFill>
              </a:rPr>
              <a:t>. </a:t>
            </a:r>
            <a:r>
              <a:rPr lang="en-US" sz="3600" spc="-10" err="1">
                <a:solidFill>
                  <a:srgbClr val="211843"/>
                </a:solidFill>
              </a:rPr>
              <a:t>Waszym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err="1">
                <a:solidFill>
                  <a:srgbClr val="211843"/>
                </a:solidFill>
              </a:rPr>
              <a:t>zadaniem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err="1">
                <a:solidFill>
                  <a:srgbClr val="211843"/>
                </a:solidFill>
              </a:rPr>
              <a:t>będzie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err="1">
                <a:solidFill>
                  <a:srgbClr val="211843"/>
                </a:solidFill>
              </a:rPr>
              <a:t>zaplanowanie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b="1" spc="-10" err="1">
                <a:solidFill>
                  <a:srgbClr val="211843"/>
                </a:solidFill>
              </a:rPr>
              <a:t>jednodniowej</a:t>
            </a:r>
            <a:r>
              <a:rPr lang="en-US" sz="3600" b="1" spc="-10" dirty="0">
                <a:solidFill>
                  <a:srgbClr val="211843"/>
                </a:solidFill>
              </a:rPr>
              <a:t> </a:t>
            </a:r>
            <a:r>
              <a:rPr lang="en-US" sz="3600" b="1" spc="-10" err="1">
                <a:solidFill>
                  <a:srgbClr val="211843"/>
                </a:solidFill>
              </a:rPr>
              <a:t>szkolnej</a:t>
            </a:r>
            <a:r>
              <a:rPr lang="en-US" sz="3600" b="1" spc="-10" dirty="0">
                <a:solidFill>
                  <a:srgbClr val="211843"/>
                </a:solidFill>
              </a:rPr>
              <a:t> </a:t>
            </a:r>
            <a:r>
              <a:rPr lang="en-US" sz="3600" b="1" spc="-10" err="1">
                <a:solidFill>
                  <a:srgbClr val="211843"/>
                </a:solidFill>
              </a:rPr>
              <a:t>wycieczki</a:t>
            </a:r>
            <a:r>
              <a:rPr lang="en-US" sz="3600" b="1" spc="-10" dirty="0">
                <a:solidFill>
                  <a:srgbClr val="211843"/>
                </a:solidFill>
              </a:rPr>
              <a:t>.</a:t>
            </a:r>
            <a:endParaRPr lang="en-US" sz="3600" spc="-10" dirty="0">
              <a:solidFill>
                <a:srgbClr val="211843"/>
              </a:solidFill>
            </a:endParaRPr>
          </a:p>
          <a:p>
            <a:pPr algn="l">
              <a:lnSpc>
                <a:spcPct val="150000"/>
              </a:lnSpc>
            </a:pPr>
            <a:endParaRPr lang="en-US" sz="3600" b="1" spc="-10" dirty="0">
              <a:solidFill>
                <a:srgbClr val="211843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3600" spc="-10" dirty="0" err="1">
                <a:solidFill>
                  <a:srgbClr val="211843"/>
                </a:solidFill>
              </a:rPr>
              <a:t>Dzięki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waszym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pomysłom</a:t>
            </a:r>
            <a:r>
              <a:rPr lang="en-US" sz="3600" spc="-10" dirty="0">
                <a:solidFill>
                  <a:srgbClr val="211843"/>
                </a:solidFill>
              </a:rPr>
              <a:t>, ta </a:t>
            </a:r>
            <a:r>
              <a:rPr lang="en-US" sz="3600" spc="-10" dirty="0" err="1">
                <a:solidFill>
                  <a:srgbClr val="211843"/>
                </a:solidFill>
              </a:rPr>
              <a:t>wycieczka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może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stać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się</a:t>
            </a:r>
            <a:r>
              <a:rPr lang="en-US" sz="3600" spc="-10" dirty="0">
                <a:solidFill>
                  <a:srgbClr val="211843"/>
                </a:solidFill>
              </a:rPr>
              <a:t> </a:t>
            </a:r>
            <a:r>
              <a:rPr lang="en-US" sz="3600" spc="-10" dirty="0" err="1">
                <a:solidFill>
                  <a:srgbClr val="211843"/>
                </a:solidFill>
              </a:rPr>
              <a:t>niezapomnianym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przeżyciem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dla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całej</a:t>
            </a:r>
            <a:r>
              <a:rPr lang="en-US" sz="3600" spc="-10" dirty="0">
                <a:solidFill>
                  <a:srgbClr val="211843"/>
                </a:solidFill>
              </a:rPr>
              <a:t> </a:t>
            </a:r>
            <a:r>
              <a:rPr lang="en-US" sz="3600" spc="-10" dirty="0" err="1">
                <a:solidFill>
                  <a:srgbClr val="211843"/>
                </a:solidFill>
              </a:rPr>
              <a:t>klasy</a:t>
            </a:r>
            <a:r>
              <a:rPr lang="en-US" sz="3600" spc="-10" dirty="0">
                <a:solidFill>
                  <a:srgbClr val="211843"/>
                </a:solidFill>
              </a:rPr>
              <a:t>! </a:t>
            </a:r>
            <a:endParaRPr lang="en-US" sz="3600" dirty="0">
              <a:solidFill>
                <a:srgbClr val="00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3600" spc="-10" dirty="0" err="1">
                <a:solidFill>
                  <a:srgbClr val="211843"/>
                </a:solidFill>
              </a:rPr>
              <a:t>Powodzenia</a:t>
            </a:r>
            <a:r>
              <a:rPr lang="en-US" sz="3600" spc="-10" dirty="0">
                <a:solidFill>
                  <a:srgbClr val="211843"/>
                </a:solidFill>
              </a:rPr>
              <a:t> :) </a:t>
            </a:r>
            <a:endParaRPr lang="en-US" sz="3600" dirty="0"/>
          </a:p>
        </p:txBody>
      </p:sp>
      <p:pic>
        <p:nvPicPr>
          <p:cNvPr id="12" name="Obraz 11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C7E41AC7-57CB-E75D-5BA3-0AF413F854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2011" y="0"/>
            <a:ext cx="2506355" cy="5273675"/>
          </a:xfrm>
          <a:prstGeom prst="rect">
            <a:avLst/>
          </a:prstGeom>
        </p:spPr>
      </p:pic>
      <p:grpSp>
        <p:nvGrpSpPr>
          <p:cNvPr id="4" name="Grupa 3">
            <a:extLst>
              <a:ext uri="{FF2B5EF4-FFF2-40B4-BE49-F238E27FC236}">
                <a16:creationId xmlns:a16="http://schemas.microsoft.com/office/drawing/2014/main" id="{FA0E6965-4E27-8274-76BE-77F834C6534A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5" name="Obraz 4">
              <a:extLst>
                <a:ext uri="{FF2B5EF4-FFF2-40B4-BE49-F238E27FC236}">
                  <a16:creationId xmlns:a16="http://schemas.microsoft.com/office/drawing/2014/main" id="{98B236CA-A312-E7E4-6AB7-9BCD0CC1F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6" name="Obraz 5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03F08EE1-A24D-AF21-AE62-76FBC37C7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8" name="Obraz 7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1E436F09-353A-DF1C-700A-99CB67245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71821FA8-7A7D-918A-93B3-6945023D3726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14" name="Obraz 13">
              <a:extLst>
                <a:ext uri="{FF2B5EF4-FFF2-40B4-BE49-F238E27FC236}">
                  <a16:creationId xmlns:a16="http://schemas.microsoft.com/office/drawing/2014/main" id="{6960A143-DA7D-0182-59C0-27B88EC5F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Obraz 14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CCD2627A-75AB-35F3-5BB0-04C975FF0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sp>
        <p:nvSpPr>
          <p:cNvPr id="24" name="object 12">
            <a:extLst>
              <a:ext uri="{FF2B5EF4-FFF2-40B4-BE49-F238E27FC236}">
                <a16:creationId xmlns:a16="http://schemas.microsoft.com/office/drawing/2014/main" id="{86E4CFC0-E26D-267F-77C5-70DAE7DFA6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8352" y="754936"/>
            <a:ext cx="12228612" cy="843180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algn="l"/>
            <a:r>
              <a:rPr lang="en-US" sz="5400" b="1" spc="370" dirty="0" err="1">
                <a:solidFill>
                  <a:srgbClr val="211843"/>
                </a:solidFill>
              </a:rPr>
              <a:t>Wymarzona</a:t>
            </a:r>
            <a:r>
              <a:rPr lang="en-US" sz="5400" b="1" spc="370" dirty="0">
                <a:solidFill>
                  <a:srgbClr val="211843"/>
                </a:solidFill>
              </a:rPr>
              <a:t> </a:t>
            </a:r>
            <a:r>
              <a:rPr lang="en-US" sz="5400" b="1" spc="370" dirty="0" err="1">
                <a:solidFill>
                  <a:srgbClr val="211843"/>
                </a:solidFill>
              </a:rPr>
              <a:t>wycieczka</a:t>
            </a:r>
            <a:r>
              <a:rPr lang="en-US" sz="5400" b="1" spc="370" dirty="0">
                <a:solidFill>
                  <a:srgbClr val="211843"/>
                </a:solidFill>
              </a:rPr>
              <a:t> </a:t>
            </a:r>
            <a:r>
              <a:rPr lang="en-US" sz="5400" b="1" spc="370" dirty="0" err="1">
                <a:solidFill>
                  <a:srgbClr val="211843"/>
                </a:solidFill>
              </a:rPr>
              <a:t>szkolna</a:t>
            </a:r>
            <a:endParaRPr lang="en-US" sz="5400" spc="370" dirty="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B278F3-1CCB-E2B1-F285-BBAE7E17EF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59015" y="958520"/>
            <a:ext cx="7236043" cy="7165951"/>
          </a:xfrm>
          <a:prstGeom prst="rect">
            <a:avLst/>
          </a:prstGeom>
        </p:spPr>
      </p:pic>
      <p:pic>
        <p:nvPicPr>
          <p:cNvPr id="17" name="Obraz 16" descr="Obraz zawierający świnia, kreskówka, ilustracja, sztuka&#10;&#10;Zawartość wygenerowana przez AI może być niepoprawna.">
            <a:extLst>
              <a:ext uri="{FF2B5EF4-FFF2-40B4-BE49-F238E27FC236}">
                <a16:creationId xmlns:a16="http://schemas.microsoft.com/office/drawing/2014/main" id="{19A03B30-ABD3-73D9-7E70-E7DBAAE1A0D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9357" y="6289184"/>
            <a:ext cx="3994028" cy="36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0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03A1A0-4D49-CF1B-16F7-724A4F1FF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9650D3B5-5D89-9FF0-ACBA-354B80B8FD47}"/>
              </a:ext>
            </a:extLst>
          </p:cNvPr>
          <p:cNvSpPr/>
          <p:nvPr/>
        </p:nvSpPr>
        <p:spPr>
          <a:xfrm rot="5400000">
            <a:off x="6344351" y="-3278787"/>
            <a:ext cx="7377729" cy="16234496"/>
          </a:xfrm>
          <a:prstGeom prst="rect">
            <a:avLst/>
          </a:prstGeom>
          <a:solidFill>
            <a:srgbClr val="3587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Obraz 9" descr="Obraz zawierający clipart, rysowanie, ilustracja, kreskówka&#10;&#10;Zawartość wygenerowana przez AI może być niepoprawna.">
            <a:extLst>
              <a:ext uri="{FF2B5EF4-FFF2-40B4-BE49-F238E27FC236}">
                <a16:creationId xmlns:a16="http://schemas.microsoft.com/office/drawing/2014/main" id="{DE05689F-E9CB-4C88-787A-0037438650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063" y="4587876"/>
            <a:ext cx="4342665" cy="5541510"/>
          </a:xfrm>
          <a:prstGeom prst="rect">
            <a:avLst/>
          </a:prstGeom>
        </p:spPr>
      </p:pic>
      <p:pic>
        <p:nvPicPr>
          <p:cNvPr id="24" name="Obraz 23" descr="Obraz zawierający zrzut ekranu, Wielobarwność, Prostokąt, linia&#10;&#10;Zawartość wygenerowana przez AI może być niepoprawna.">
            <a:extLst>
              <a:ext uri="{FF2B5EF4-FFF2-40B4-BE49-F238E27FC236}">
                <a16:creationId xmlns:a16="http://schemas.microsoft.com/office/drawing/2014/main" id="{310B075D-C6D1-1045-BAF6-B0F6DB13EA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1" y="8502205"/>
            <a:ext cx="3133469" cy="1419669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FA1FDEB3-54FC-208D-9EA6-4E2EB79AF832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B7D86001-F5F7-8F0A-C74D-2466048AF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3FC613A6-BBCC-D491-C5E0-0B8659A25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5C383E6A-090B-D4B4-FE0D-D39ACBA24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8362B747-8A31-55CD-CF15-546F1813E9A9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1D8CAD99-FBA0-40B1-B4A9-520169621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Obraz 8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D34067C5-E361-568D-D098-3A58485A0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sp>
        <p:nvSpPr>
          <p:cNvPr id="12" name="object 12">
            <a:extLst>
              <a:ext uri="{FF2B5EF4-FFF2-40B4-BE49-F238E27FC236}">
                <a16:creationId xmlns:a16="http://schemas.microsoft.com/office/drawing/2014/main" id="{AB377BFF-5396-0C19-69F3-7BC41CB06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26909" y="1523321"/>
            <a:ext cx="14150651" cy="6106159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algn="l"/>
            <a:r>
              <a:rPr lang="pl-PL" sz="4400" dirty="0">
                <a:solidFill>
                  <a:srgbClr val="F5E2C7"/>
                </a:solidFill>
              </a:rPr>
              <a:t>- </a:t>
            </a:r>
            <a:r>
              <a:rPr lang="en-US" sz="4400" dirty="0">
                <a:solidFill>
                  <a:srgbClr val="F5E2C7"/>
                </a:solidFill>
              </a:rPr>
              <a:t>W </a:t>
            </a:r>
            <a:r>
              <a:rPr lang="en-US" sz="4400" dirty="0" err="1">
                <a:solidFill>
                  <a:srgbClr val="F5E2C7"/>
                </a:solidFill>
              </a:rPr>
              <a:t>grupach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wybierzecie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wycieczkę</a:t>
            </a:r>
            <a:r>
              <a:rPr lang="en-US" sz="4400" dirty="0">
                <a:solidFill>
                  <a:srgbClr val="F5E2C7"/>
                </a:solidFill>
              </a:rPr>
              <a:t>: </a:t>
            </a:r>
            <a:r>
              <a:rPr lang="en-US" sz="4400" dirty="0" err="1">
                <a:solidFill>
                  <a:srgbClr val="F5E2C7"/>
                </a:solidFill>
              </a:rPr>
              <a:t>dokąd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jedziecie</a:t>
            </a:r>
            <a:r>
              <a:rPr lang="en-US" sz="4400" dirty="0">
                <a:solidFill>
                  <a:srgbClr val="F5E2C7"/>
                </a:solidFill>
              </a:rPr>
              <a:t>, co </a:t>
            </a:r>
            <a:r>
              <a:rPr lang="en-US" sz="4400" dirty="0" err="1">
                <a:solidFill>
                  <a:srgbClr val="F5E2C7"/>
                </a:solidFill>
              </a:rPr>
              <a:t>zobaczycie</a:t>
            </a:r>
            <a:r>
              <a:rPr lang="en-US" sz="4400" dirty="0">
                <a:solidFill>
                  <a:srgbClr val="F5E2C7"/>
                </a:solidFill>
              </a:rPr>
              <a:t>.</a:t>
            </a:r>
            <a:br>
              <a:rPr lang="pl-PL" sz="4400" dirty="0">
                <a:solidFill>
                  <a:srgbClr val="F5E2C7"/>
                </a:solidFill>
              </a:rPr>
            </a:br>
            <a:br>
              <a:rPr lang="pl-PL" sz="4400" dirty="0">
                <a:solidFill>
                  <a:srgbClr val="F5E2C7"/>
                </a:solidFill>
              </a:rPr>
            </a:br>
            <a:r>
              <a:rPr lang="pl-PL" sz="4400" dirty="0">
                <a:solidFill>
                  <a:srgbClr val="F5E2C7"/>
                </a:solidFill>
              </a:rPr>
              <a:t>- </a:t>
            </a:r>
            <a:r>
              <a:rPr lang="en-US" sz="4400" dirty="0">
                <a:solidFill>
                  <a:srgbClr val="F5E2C7"/>
                </a:solidFill>
              </a:rPr>
              <a:t>Macie </a:t>
            </a:r>
            <a:r>
              <a:rPr lang="en-US" sz="4400" dirty="0" err="1">
                <a:solidFill>
                  <a:srgbClr val="F5E2C7"/>
                </a:solidFill>
              </a:rPr>
              <a:t>określoną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ilość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pieniędzy</a:t>
            </a:r>
            <a:r>
              <a:rPr lang="en-US" sz="4400" dirty="0">
                <a:solidFill>
                  <a:srgbClr val="F5E2C7"/>
                </a:solidFill>
              </a:rPr>
              <a:t>, </a:t>
            </a:r>
            <a:r>
              <a:rPr lang="en-US" sz="4400" dirty="0" err="1">
                <a:solidFill>
                  <a:srgbClr val="F5E2C7"/>
                </a:solidFill>
              </a:rPr>
              <a:t>którą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dysponujecie</a:t>
            </a:r>
            <a:r>
              <a:rPr lang="en-US" sz="4400" dirty="0">
                <a:solidFill>
                  <a:srgbClr val="F5E2C7"/>
                </a:solidFill>
              </a:rPr>
              <a:t> – jest to 300 zł </a:t>
            </a:r>
            <a:r>
              <a:rPr lang="en-US" sz="4400" dirty="0" err="1">
                <a:solidFill>
                  <a:srgbClr val="F5E2C7"/>
                </a:solidFill>
              </a:rPr>
              <a:t>na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osobę</a:t>
            </a:r>
            <a:r>
              <a:rPr lang="en-US" sz="4400" dirty="0">
                <a:solidFill>
                  <a:srgbClr val="F5E2C7"/>
                </a:solidFill>
              </a:rPr>
              <a:t>. </a:t>
            </a:r>
            <a:r>
              <a:rPr lang="en-US" sz="4400" dirty="0" err="1">
                <a:solidFill>
                  <a:srgbClr val="F5E2C7"/>
                </a:solidFill>
              </a:rPr>
              <a:t>Musicie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zatem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sprawdzić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ceny</a:t>
            </a:r>
            <a:r>
              <a:rPr lang="en-US" sz="4400" dirty="0">
                <a:solidFill>
                  <a:srgbClr val="F5E2C7"/>
                </a:solidFill>
              </a:rPr>
              <a:t>, </a:t>
            </a:r>
            <a:r>
              <a:rPr lang="en-US" sz="4400" dirty="0" err="1">
                <a:solidFill>
                  <a:srgbClr val="F5E2C7"/>
                </a:solidFill>
              </a:rPr>
              <a:t>czy</a:t>
            </a:r>
            <a:r>
              <a:rPr lang="en-US" sz="4400" dirty="0">
                <a:solidFill>
                  <a:srgbClr val="F5E2C7"/>
                </a:solidFill>
              </a:rPr>
              <a:t> Wam </a:t>
            </a:r>
            <a:r>
              <a:rPr lang="en-US" sz="4400" dirty="0" err="1">
                <a:solidFill>
                  <a:srgbClr val="F5E2C7"/>
                </a:solidFill>
              </a:rPr>
              <a:t>na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wszystko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starczy</a:t>
            </a:r>
            <a:r>
              <a:rPr lang="en-US" sz="4400" dirty="0">
                <a:solidFill>
                  <a:srgbClr val="F5E2C7"/>
                </a:solidFill>
              </a:rPr>
              <a:t>.</a:t>
            </a:r>
            <a:br>
              <a:rPr lang="pl-PL" sz="4400" dirty="0">
                <a:solidFill>
                  <a:srgbClr val="F5E2C7"/>
                </a:solidFill>
              </a:rPr>
            </a:br>
            <a:br>
              <a:rPr lang="pl-PL" sz="4400" dirty="0">
                <a:solidFill>
                  <a:srgbClr val="F5E2C7"/>
                </a:solidFill>
              </a:rPr>
            </a:br>
            <a:r>
              <a:rPr lang="pl-PL" sz="4400" dirty="0">
                <a:solidFill>
                  <a:srgbClr val="F5E2C7"/>
                </a:solidFill>
              </a:rPr>
              <a:t>- </a:t>
            </a:r>
            <a:r>
              <a:rPr lang="en-US" sz="4400" dirty="0" err="1">
                <a:solidFill>
                  <a:srgbClr val="F5E2C7"/>
                </a:solidFill>
              </a:rPr>
              <a:t>Przy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sprawdzaniu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cen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przyda</a:t>
            </a:r>
            <a:r>
              <a:rPr lang="en-US" sz="4400" dirty="0">
                <a:solidFill>
                  <a:srgbClr val="F5E2C7"/>
                </a:solidFill>
              </a:rPr>
              <a:t> Wam </a:t>
            </a:r>
            <a:r>
              <a:rPr lang="en-US" sz="4400" dirty="0" err="1">
                <a:solidFill>
                  <a:srgbClr val="F5E2C7"/>
                </a:solidFill>
              </a:rPr>
              <a:t>się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kilka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pojęć</a:t>
            </a:r>
            <a:r>
              <a:rPr lang="en-US" sz="4400" dirty="0">
                <a:solidFill>
                  <a:srgbClr val="F5E2C7"/>
                </a:solidFill>
              </a:rPr>
              <a:t>, </a:t>
            </a:r>
            <a:r>
              <a:rPr lang="en-US" sz="4400" dirty="0" err="1">
                <a:solidFill>
                  <a:srgbClr val="F5E2C7"/>
                </a:solidFill>
              </a:rPr>
              <a:t>tak</a:t>
            </a:r>
            <a:r>
              <a:rPr lang="en-US" sz="4400" dirty="0">
                <a:solidFill>
                  <a:srgbClr val="F5E2C7"/>
                </a:solidFill>
              </a:rPr>
              <a:t>, </a:t>
            </a:r>
            <a:r>
              <a:rPr lang="en-US" sz="4400" dirty="0" err="1">
                <a:solidFill>
                  <a:srgbClr val="F5E2C7"/>
                </a:solidFill>
              </a:rPr>
              <a:t>żeby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mieć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pewność</a:t>
            </a:r>
            <a:r>
              <a:rPr lang="en-US" sz="4400" dirty="0">
                <a:solidFill>
                  <a:srgbClr val="F5E2C7"/>
                </a:solidFill>
              </a:rPr>
              <a:t>, </a:t>
            </a:r>
            <a:r>
              <a:rPr lang="en-US" sz="4400" dirty="0" err="1">
                <a:solidFill>
                  <a:srgbClr val="F5E2C7"/>
                </a:solidFill>
              </a:rPr>
              <a:t>ile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naprawdę</a:t>
            </a:r>
            <a:r>
              <a:rPr lang="en-US" sz="4400" dirty="0">
                <a:solidFill>
                  <a:srgbClr val="F5E2C7"/>
                </a:solidFill>
              </a:rPr>
              <a:t> </a:t>
            </a:r>
            <a:r>
              <a:rPr lang="en-US" sz="4400" dirty="0" err="1">
                <a:solidFill>
                  <a:srgbClr val="F5E2C7"/>
                </a:solidFill>
              </a:rPr>
              <a:t>zapłacicie</a:t>
            </a:r>
            <a:r>
              <a:rPr lang="en-US" sz="4400" dirty="0">
                <a:solidFill>
                  <a:srgbClr val="F5E2C7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398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5C06DC-7AF3-5D9C-C605-292EC66FB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3FAA1E9A-1B90-9759-85A5-E3827BA25FE0}"/>
              </a:ext>
            </a:extLst>
          </p:cNvPr>
          <p:cNvSpPr/>
          <p:nvPr/>
        </p:nvSpPr>
        <p:spPr>
          <a:xfrm>
            <a:off x="1092162" y="2141030"/>
            <a:ext cx="5586820" cy="5638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98C4EE59-6BD5-BBF0-4DE8-9F825C3FEBA0}"/>
              </a:ext>
            </a:extLst>
          </p:cNvPr>
          <p:cNvSpPr/>
          <p:nvPr/>
        </p:nvSpPr>
        <p:spPr>
          <a:xfrm>
            <a:off x="7201471" y="2138976"/>
            <a:ext cx="5586820" cy="5638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760FF9EB-C15F-9B31-A006-4999ECFF7D95}"/>
              </a:ext>
            </a:extLst>
          </p:cNvPr>
          <p:cNvSpPr/>
          <p:nvPr/>
        </p:nvSpPr>
        <p:spPr>
          <a:xfrm>
            <a:off x="13304430" y="2138976"/>
            <a:ext cx="5586820" cy="56388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6D83B692-A529-5149-DCF0-8F453A3989D0}"/>
              </a:ext>
            </a:extLst>
          </p:cNvPr>
          <p:cNvSpPr txBox="1">
            <a:spLocks/>
          </p:cNvSpPr>
          <p:nvPr/>
        </p:nvSpPr>
        <p:spPr>
          <a:xfrm>
            <a:off x="2016905" y="8069129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 dirty="0">
                <a:solidFill>
                  <a:srgbClr val="211843"/>
                </a:solidFill>
                <a:latin typeface="Raleway SemiBold"/>
              </a:rPr>
              <a:t>Podatek</a:t>
            </a:r>
            <a:endParaRPr lang="pl-PL" sz="3600" spc="370" dirty="0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36B15DEB-3DB6-B72D-73B7-D035B618C800}"/>
              </a:ext>
            </a:extLst>
          </p:cNvPr>
          <p:cNvSpPr txBox="1">
            <a:spLocks/>
          </p:cNvSpPr>
          <p:nvPr/>
        </p:nvSpPr>
        <p:spPr>
          <a:xfrm>
            <a:off x="7879117" y="8084630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>
                <a:solidFill>
                  <a:srgbClr val="211843"/>
                </a:solidFill>
                <a:latin typeface="Raleway SemiBold"/>
              </a:rPr>
              <a:t>Brutto</a:t>
            </a:r>
            <a:endParaRPr lang="pl-PL" sz="3600" spc="370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6FD3F90A-F511-CF65-CF24-1E6E5945C9EC}"/>
              </a:ext>
            </a:extLst>
          </p:cNvPr>
          <p:cNvSpPr txBox="1">
            <a:spLocks/>
          </p:cNvSpPr>
          <p:nvPr/>
        </p:nvSpPr>
        <p:spPr>
          <a:xfrm>
            <a:off x="14365924" y="8100131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>
                <a:solidFill>
                  <a:srgbClr val="211843"/>
                </a:solidFill>
                <a:latin typeface="Raleway SemiBold"/>
              </a:rPr>
              <a:t>Netto</a:t>
            </a:r>
            <a:endParaRPr lang="pl-PL" sz="3600" spc="370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pic>
        <p:nvPicPr>
          <p:cNvPr id="20" name="Obraz 19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9C6F0663-55BD-DF98-FBE4-E6B642134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40" y="0"/>
            <a:ext cx="2687428" cy="5654675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88EA0829-CC38-E403-E253-CCB00200F039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B8DF5A72-3A86-7A6E-15DF-A941692EB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1961F749-6BAE-2608-D024-42269C3CE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B51F0BC5-6E33-F910-50DF-028F56DED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BFD3C57D-ADCC-C0FB-3FB8-799AF7F46F46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9FBA161D-B074-3938-E56E-7D48D7560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Obraz 7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2C13BCF3-5814-B329-797E-69A561874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18" name="Obraz 17" descr="Obraz zawierający rysowanie, ilustracja, clipart, Grafika&#10;&#10;Zawartość wygenerowana przez AI może być niepoprawna.">
            <a:extLst>
              <a:ext uri="{FF2B5EF4-FFF2-40B4-BE49-F238E27FC236}">
                <a16:creationId xmlns:a16="http://schemas.microsoft.com/office/drawing/2014/main" id="{EFD47A83-7CF9-F3D8-34BD-30984157577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2" y="4511675"/>
            <a:ext cx="2029605" cy="5467301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30781FF0-E966-99B5-75D6-8B709B85F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1441" y="512030"/>
            <a:ext cx="10461219" cy="102784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b="1" spc="185" dirty="0" err="1">
                <a:solidFill>
                  <a:srgbClr val="211843"/>
                </a:solidFill>
              </a:rPr>
              <a:t>Przydatne</a:t>
            </a:r>
            <a:r>
              <a:rPr lang="en-US" b="1" spc="185" dirty="0">
                <a:solidFill>
                  <a:srgbClr val="211843"/>
                </a:solidFill>
              </a:rPr>
              <a:t> </a:t>
            </a:r>
            <a:r>
              <a:rPr lang="en-US" b="1" spc="185" dirty="0" err="1">
                <a:solidFill>
                  <a:srgbClr val="211843"/>
                </a:solidFill>
              </a:rPr>
              <a:t>pojęcia</a:t>
            </a:r>
            <a:endParaRPr lang="en-US" b="1" spc="185" dirty="0">
              <a:solidFill>
                <a:srgbClr val="2118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C4A599-1655-CE31-1DC4-B39E5D0A2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510F28EF-D9C7-7E05-38BE-1D04FB5CE380}"/>
              </a:ext>
            </a:extLst>
          </p:cNvPr>
          <p:cNvSpPr/>
          <p:nvPr/>
        </p:nvSpPr>
        <p:spPr>
          <a:xfrm rot="5400000">
            <a:off x="6344351" y="-3278787"/>
            <a:ext cx="7377729" cy="16234496"/>
          </a:xfrm>
          <a:prstGeom prst="rect">
            <a:avLst/>
          </a:prstGeom>
          <a:solidFill>
            <a:srgbClr val="3587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Obraz 9" descr="Obraz zawierający clipart, rysowanie, ilustracja, kreskówka&#10;&#10;Zawartość wygenerowana przez AI może być niepoprawna.">
            <a:extLst>
              <a:ext uri="{FF2B5EF4-FFF2-40B4-BE49-F238E27FC236}">
                <a16:creationId xmlns:a16="http://schemas.microsoft.com/office/drawing/2014/main" id="{96A74C55-ACB1-48F2-6256-2A7622B121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063" y="4587876"/>
            <a:ext cx="4342665" cy="5541510"/>
          </a:xfrm>
          <a:prstGeom prst="rect">
            <a:avLst/>
          </a:prstGeom>
        </p:spPr>
      </p:pic>
      <p:pic>
        <p:nvPicPr>
          <p:cNvPr id="24" name="Obraz 23" descr="Obraz zawierający zrzut ekranu, Wielobarwność, Prostokąt, linia&#10;&#10;Zawartość wygenerowana przez AI może być niepoprawna.">
            <a:extLst>
              <a:ext uri="{FF2B5EF4-FFF2-40B4-BE49-F238E27FC236}">
                <a16:creationId xmlns:a16="http://schemas.microsoft.com/office/drawing/2014/main" id="{0BF54CF4-31B0-2B20-D9A5-D0D27C96F6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1" y="8502205"/>
            <a:ext cx="3133469" cy="1419669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4FC22A9E-5D62-E5B0-FBD7-3B9F00073741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4546C623-B19C-7F3F-51E7-C38D1503D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480B443F-31B1-F03E-C45B-5F4FF88CE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7B6B4031-4D83-76E5-56AC-9BB0EEABD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B30F8238-786B-8D08-49CD-B5388D3A11CE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95D7C67C-16E6-9AA9-2E80-14CEE0FAD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Obraz 8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5FD34860-D4EB-B70A-0442-4DDCDDB6D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sp>
        <p:nvSpPr>
          <p:cNvPr id="12" name="object 12">
            <a:extLst>
              <a:ext uri="{FF2B5EF4-FFF2-40B4-BE49-F238E27FC236}">
                <a16:creationId xmlns:a16="http://schemas.microsoft.com/office/drawing/2014/main" id="{74270F75-23EF-02BD-ADBB-623B25B553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82473" y="2450780"/>
            <a:ext cx="11543747" cy="4751942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sz="4400" spc="185" dirty="0" err="1">
                <a:solidFill>
                  <a:srgbClr val="F5E2C7"/>
                </a:solidFill>
              </a:rPr>
              <a:t>Wyobraź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sobie</a:t>
            </a:r>
            <a:r>
              <a:rPr lang="en-US" sz="4400" spc="185" dirty="0">
                <a:solidFill>
                  <a:srgbClr val="F5E2C7"/>
                </a:solidFill>
              </a:rPr>
              <a:t>, </a:t>
            </a:r>
            <a:r>
              <a:rPr lang="en-US" sz="4400" spc="185" dirty="0" err="1">
                <a:solidFill>
                  <a:srgbClr val="F5E2C7"/>
                </a:solidFill>
              </a:rPr>
              <a:t>że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zebrałeś</a:t>
            </a:r>
            <a:r>
              <a:rPr lang="en-US" sz="4400" spc="185" dirty="0">
                <a:solidFill>
                  <a:srgbClr val="F5E2C7"/>
                </a:solidFill>
              </a:rPr>
              <a:t>/</a:t>
            </a:r>
            <a:r>
              <a:rPr lang="en-US" sz="4400" spc="185" dirty="0" err="1">
                <a:solidFill>
                  <a:srgbClr val="F5E2C7"/>
                </a:solidFill>
              </a:rPr>
              <a:t>zebrałaś</a:t>
            </a:r>
            <a:r>
              <a:rPr lang="en-US" sz="4400" spc="185" dirty="0">
                <a:solidFill>
                  <a:srgbClr val="F5E2C7"/>
                </a:solidFill>
              </a:rPr>
              <a:t> w </a:t>
            </a:r>
            <a:r>
              <a:rPr lang="en-US" sz="4400" spc="185" dirty="0" err="1">
                <a:solidFill>
                  <a:srgbClr val="F5E2C7"/>
                </a:solidFill>
              </a:rPr>
              <a:t>sadzie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>
                <a:solidFill>
                  <a:srgbClr val="F5E2C7"/>
                </a:solidFill>
              </a:rPr>
              <a:t>10 </a:t>
            </a:r>
            <a:r>
              <a:rPr lang="en-US" sz="4400" b="1" spc="185" dirty="0" err="1">
                <a:solidFill>
                  <a:srgbClr val="F5E2C7"/>
                </a:solidFill>
              </a:rPr>
              <a:t>jabłek</a:t>
            </a:r>
            <a:r>
              <a:rPr lang="en-US" sz="4400" spc="185" dirty="0">
                <a:solidFill>
                  <a:srgbClr val="F5E2C7"/>
                </a:solidFill>
              </a:rPr>
              <a:t> – to jest </a:t>
            </a:r>
            <a:r>
              <a:rPr lang="en-US" sz="4400" spc="185" dirty="0" err="1">
                <a:solidFill>
                  <a:srgbClr val="F5E2C7"/>
                </a:solidFill>
              </a:rPr>
              <a:t>wartość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brutto</a:t>
            </a:r>
            <a:r>
              <a:rPr lang="en-US" sz="4400" spc="185" dirty="0">
                <a:solidFill>
                  <a:srgbClr val="F5E2C7"/>
                </a:solidFill>
              </a:rPr>
              <a:t>, </a:t>
            </a:r>
            <a:r>
              <a:rPr lang="en-US" sz="4400" spc="185" dirty="0" err="1">
                <a:solidFill>
                  <a:srgbClr val="F5E2C7"/>
                </a:solidFill>
              </a:rPr>
              <a:t>czyli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całość</a:t>
            </a:r>
            <a:r>
              <a:rPr lang="en-US" sz="4400" spc="185" dirty="0">
                <a:solidFill>
                  <a:srgbClr val="F5E2C7"/>
                </a:solidFill>
              </a:rPr>
              <a:t>. Ale z </a:t>
            </a:r>
            <a:r>
              <a:rPr lang="en-US" sz="4400" spc="185" dirty="0" err="1">
                <a:solidFill>
                  <a:srgbClr val="F5E2C7"/>
                </a:solidFill>
              </a:rPr>
              <a:t>tych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jabłek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>
                <a:solidFill>
                  <a:srgbClr val="F5E2C7"/>
                </a:solidFill>
              </a:rPr>
              <a:t>2 </a:t>
            </a:r>
            <a:r>
              <a:rPr lang="en-US" sz="4400" b="1" spc="185" dirty="0" err="1">
                <a:solidFill>
                  <a:srgbClr val="F5E2C7"/>
                </a:solidFill>
              </a:rPr>
              <a:t>musisz</a:t>
            </a:r>
            <a:r>
              <a:rPr lang="en-US" sz="4400" b="1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oddać</a:t>
            </a:r>
            <a:r>
              <a:rPr lang="en-US" sz="4400" b="1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właścicielowi</a:t>
            </a:r>
            <a:r>
              <a:rPr lang="en-US" sz="4400" b="1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sadu</a:t>
            </a:r>
            <a:r>
              <a:rPr lang="en-US" sz="4400" b="1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jako</a:t>
            </a:r>
            <a:r>
              <a:rPr lang="en-US" sz="4400" b="1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podatek</a:t>
            </a:r>
            <a:r>
              <a:rPr lang="en-US" sz="4400" spc="185" dirty="0">
                <a:solidFill>
                  <a:srgbClr val="F5E2C7"/>
                </a:solidFill>
              </a:rPr>
              <a:t>. </a:t>
            </a:r>
            <a:r>
              <a:rPr lang="en-US" sz="4400" spc="185" dirty="0" err="1">
                <a:solidFill>
                  <a:srgbClr val="F5E2C7"/>
                </a:solidFill>
              </a:rPr>
              <a:t>Zostaje</a:t>
            </a:r>
            <a:r>
              <a:rPr lang="en-US" sz="4400" spc="185" dirty="0">
                <a:solidFill>
                  <a:srgbClr val="F5E2C7"/>
                </a:solidFill>
              </a:rPr>
              <a:t> Ci </a:t>
            </a:r>
            <a:r>
              <a:rPr lang="en-US" sz="4400" spc="185" dirty="0" err="1">
                <a:solidFill>
                  <a:srgbClr val="F5E2C7"/>
                </a:solidFill>
              </a:rPr>
              <a:t>wtedy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>
                <a:solidFill>
                  <a:srgbClr val="F5E2C7"/>
                </a:solidFill>
              </a:rPr>
              <a:t>8 </a:t>
            </a:r>
            <a:r>
              <a:rPr lang="en-US" sz="4400" b="1" spc="185" dirty="0" err="1">
                <a:solidFill>
                  <a:srgbClr val="F5E2C7"/>
                </a:solidFill>
              </a:rPr>
              <a:t>jabłek</a:t>
            </a:r>
            <a:r>
              <a:rPr lang="en-US" sz="4400" spc="185" dirty="0">
                <a:solidFill>
                  <a:srgbClr val="F5E2C7"/>
                </a:solidFill>
              </a:rPr>
              <a:t> – </a:t>
            </a:r>
            <a:r>
              <a:rPr lang="en-US" sz="4400" spc="185" dirty="0" err="1">
                <a:solidFill>
                  <a:srgbClr val="F5E2C7"/>
                </a:solidFill>
              </a:rPr>
              <a:t>i</a:t>
            </a:r>
            <a:r>
              <a:rPr lang="en-US" sz="4400" spc="185" dirty="0">
                <a:solidFill>
                  <a:srgbClr val="F5E2C7"/>
                </a:solidFill>
              </a:rPr>
              <a:t> to </a:t>
            </a:r>
            <a:r>
              <a:rPr lang="en-US" sz="4400" spc="185" dirty="0" err="1">
                <a:solidFill>
                  <a:srgbClr val="F5E2C7"/>
                </a:solidFill>
              </a:rPr>
              <a:t>właśnie</a:t>
            </a:r>
            <a:r>
              <a:rPr lang="en-US" sz="4400" spc="185" dirty="0">
                <a:solidFill>
                  <a:srgbClr val="F5E2C7"/>
                </a:solidFill>
              </a:rPr>
              <a:t> jest </a:t>
            </a:r>
            <a:r>
              <a:rPr lang="en-US" sz="4400" spc="185" dirty="0" err="1">
                <a:solidFill>
                  <a:srgbClr val="F5E2C7"/>
                </a:solidFill>
              </a:rPr>
              <a:t>wartość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b="1" spc="185" dirty="0" err="1">
                <a:solidFill>
                  <a:srgbClr val="F5E2C7"/>
                </a:solidFill>
              </a:rPr>
              <a:t>netto</a:t>
            </a:r>
            <a:r>
              <a:rPr lang="en-US" sz="4400" spc="185" dirty="0">
                <a:solidFill>
                  <a:srgbClr val="F5E2C7"/>
                </a:solidFill>
              </a:rPr>
              <a:t>, </a:t>
            </a:r>
            <a:r>
              <a:rPr lang="en-US" sz="4400" spc="185" dirty="0" err="1">
                <a:solidFill>
                  <a:srgbClr val="F5E2C7"/>
                </a:solidFill>
              </a:rPr>
              <a:t>czyli</a:t>
            </a:r>
            <a:r>
              <a:rPr lang="en-US" sz="4400" spc="185" dirty="0">
                <a:solidFill>
                  <a:srgbClr val="F5E2C7"/>
                </a:solidFill>
              </a:rPr>
              <a:t> ta </a:t>
            </a:r>
            <a:r>
              <a:rPr lang="en-US" sz="4400" spc="185" dirty="0" err="1">
                <a:solidFill>
                  <a:srgbClr val="F5E2C7"/>
                </a:solidFill>
              </a:rPr>
              <a:t>część</a:t>
            </a:r>
            <a:r>
              <a:rPr lang="en-US" sz="4400" spc="185" dirty="0">
                <a:solidFill>
                  <a:srgbClr val="F5E2C7"/>
                </a:solidFill>
              </a:rPr>
              <a:t>, </a:t>
            </a:r>
            <a:r>
              <a:rPr lang="en-US" sz="4400" spc="185" dirty="0" err="1">
                <a:solidFill>
                  <a:srgbClr val="F5E2C7"/>
                </a:solidFill>
              </a:rPr>
              <a:t>która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naprawdę</a:t>
            </a:r>
            <a:r>
              <a:rPr lang="en-US" sz="4400" spc="185" dirty="0">
                <a:solidFill>
                  <a:srgbClr val="F5E2C7"/>
                </a:solidFill>
              </a:rPr>
              <a:t> </a:t>
            </a:r>
            <a:r>
              <a:rPr lang="en-US" sz="4400" spc="185" dirty="0" err="1">
                <a:solidFill>
                  <a:srgbClr val="F5E2C7"/>
                </a:solidFill>
              </a:rPr>
              <a:t>należy</a:t>
            </a:r>
            <a:r>
              <a:rPr lang="en-US" sz="4400" spc="185" dirty="0">
                <a:solidFill>
                  <a:srgbClr val="F5E2C7"/>
                </a:solidFill>
              </a:rPr>
              <a:t> do </a:t>
            </a:r>
            <a:r>
              <a:rPr lang="en-US" sz="4400" spc="185" dirty="0" err="1">
                <a:solidFill>
                  <a:srgbClr val="F5E2C7"/>
                </a:solidFill>
              </a:rPr>
              <a:t>Ciebie</a:t>
            </a:r>
            <a:r>
              <a:rPr lang="en-US" sz="4400" spc="185" dirty="0">
                <a:solidFill>
                  <a:srgbClr val="F5E2C7"/>
                </a:solidFill>
              </a:rPr>
              <a:t>.</a:t>
            </a:r>
            <a:endParaRPr lang="en-US" sz="4400" dirty="0">
              <a:solidFill>
                <a:srgbClr val="F5E2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830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D1BAEA-68E1-EE71-B7CA-BCD3082F4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4AAA5E7D-9B82-AC63-3DB4-94BE93D2BFD1}"/>
              </a:ext>
            </a:extLst>
          </p:cNvPr>
          <p:cNvSpPr/>
          <p:nvPr/>
        </p:nvSpPr>
        <p:spPr>
          <a:xfrm>
            <a:off x="1092162" y="2141030"/>
            <a:ext cx="5586820" cy="5638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5348C689-B1E6-E876-396E-B1ED9817C8E8}"/>
              </a:ext>
            </a:extLst>
          </p:cNvPr>
          <p:cNvSpPr txBox="1">
            <a:spLocks/>
          </p:cNvSpPr>
          <p:nvPr/>
        </p:nvSpPr>
        <p:spPr>
          <a:xfrm>
            <a:off x="2016905" y="8069129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>
                <a:solidFill>
                  <a:srgbClr val="211843"/>
                </a:solidFill>
                <a:latin typeface="Raleway SemiBold"/>
              </a:rPr>
              <a:t>Podatek</a:t>
            </a:r>
            <a:endParaRPr lang="pl-PL" sz="3600" spc="370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DE75AD64-C566-8E36-B247-815038D55018}"/>
              </a:ext>
            </a:extLst>
          </p:cNvPr>
          <p:cNvSpPr txBox="1">
            <a:spLocks/>
          </p:cNvSpPr>
          <p:nvPr/>
        </p:nvSpPr>
        <p:spPr>
          <a:xfrm>
            <a:off x="7361122" y="2137451"/>
            <a:ext cx="9365532" cy="7688643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algn="l"/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Państwo zbiera pieniądze od obywateli. Pieniądze, które zbiera państwo, nazywają się </a:t>
            </a:r>
            <a:r>
              <a:rPr lang="pl-PL" sz="3600" b="1" spc="185" dirty="0">
                <a:solidFill>
                  <a:srgbClr val="211843"/>
                </a:solidFill>
                <a:cs typeface="Times New Roman"/>
              </a:rPr>
              <a:t>podatkami</a:t>
            </a:r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.  </a:t>
            </a:r>
            <a:endParaRPr lang="en-US" dirty="0">
              <a:cs typeface="Times New Roman"/>
            </a:endParaRPr>
          </a:p>
          <a:p>
            <a:pPr algn="l"/>
            <a:endParaRPr lang="pl-PL" sz="3600" spc="185" dirty="0">
              <a:solidFill>
                <a:srgbClr val="211843"/>
              </a:solidFill>
              <a:cs typeface="Times New Roman"/>
            </a:endParaRPr>
          </a:p>
          <a:p>
            <a:pPr algn="l"/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To, co państwo zbierze od nas</a:t>
            </a:r>
            <a:br>
              <a:rPr lang="pl-PL" sz="3600" spc="185" dirty="0">
                <a:solidFill>
                  <a:srgbClr val="211843"/>
                </a:solidFill>
                <a:cs typeface="Times New Roman"/>
              </a:rPr>
            </a:br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w podatkach, trafia do </a:t>
            </a:r>
            <a:r>
              <a:rPr lang="pl-PL" sz="3600" b="1" spc="185" dirty="0">
                <a:solidFill>
                  <a:srgbClr val="211843"/>
                </a:solidFill>
                <a:cs typeface="Times New Roman"/>
              </a:rPr>
              <a:t>budżetu państwa.</a:t>
            </a:r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 </a:t>
            </a:r>
            <a:endParaRPr lang="en-US" dirty="0">
              <a:cs typeface="Times New Roman"/>
            </a:endParaRPr>
          </a:p>
          <a:p>
            <a:pPr algn="l"/>
            <a:endParaRPr lang="pl-PL" sz="3600" spc="185" dirty="0">
              <a:solidFill>
                <a:srgbClr val="211843"/>
              </a:solidFill>
              <a:cs typeface="Times New Roman"/>
            </a:endParaRPr>
          </a:p>
          <a:p>
            <a:pPr algn="l"/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Z budżetu państwo opłaca nauczycieli</a:t>
            </a:r>
            <a:br>
              <a:rPr lang="pl-PL" sz="3600" spc="185" dirty="0">
                <a:solidFill>
                  <a:srgbClr val="211843"/>
                </a:solidFill>
                <a:cs typeface="Times New Roman"/>
              </a:rPr>
            </a:br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i policjantów, płaci za remonty dróg</a:t>
            </a:r>
            <a:br>
              <a:rPr lang="pl-PL" sz="3600" spc="185" dirty="0">
                <a:solidFill>
                  <a:srgbClr val="211843"/>
                </a:solidFill>
                <a:cs typeface="Times New Roman"/>
              </a:rPr>
            </a:br>
            <a:r>
              <a:rPr lang="pl-PL" sz="3600" spc="185" dirty="0">
                <a:solidFill>
                  <a:srgbClr val="211843"/>
                </a:solidFill>
                <a:cs typeface="Times New Roman"/>
              </a:rPr>
              <a:t>i wypłaca emerytury.</a:t>
            </a:r>
          </a:p>
          <a:p>
            <a:pPr algn="ctr"/>
            <a:endParaRPr lang="pl-PL" dirty="0">
              <a:cs typeface="Times New Roman"/>
            </a:endParaRPr>
          </a:p>
          <a:p>
            <a:pPr marL="12700" algn="ctr">
              <a:spcBef>
                <a:spcPts val="95"/>
              </a:spcBef>
            </a:pPr>
            <a:endParaRPr lang="pl-PL" sz="3600" spc="185" dirty="0">
              <a:solidFill>
                <a:srgbClr val="211843"/>
              </a:solidFill>
              <a:latin typeface="Raleway SemiBold"/>
              <a:cs typeface="Times New Roman"/>
            </a:endParaRPr>
          </a:p>
        </p:txBody>
      </p:sp>
      <p:pic>
        <p:nvPicPr>
          <p:cNvPr id="20" name="Obraz 19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6D74C63C-ED51-ED05-4598-46EB20414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40" y="0"/>
            <a:ext cx="2687428" cy="5654675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3EF4D71E-0B35-A651-A10E-10B144FC88D4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C3DD4B8E-BE1F-863C-E33F-15D436389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B9919EFF-D7C6-F6D9-0DBF-54B28C2DF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3497C1A1-328F-ED1A-C1AB-1C68626AD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33859F8A-275A-E22F-957F-3FD363AAEB83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B60231D0-E703-E800-323F-F267C3037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Obraz 7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A90306C7-9C45-A458-03B2-B22AFF425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18" name="Obraz 17" descr="Obraz zawierający rysowanie, ilustracja, clipart, Grafika&#10;&#10;Zawartość wygenerowana przez AI może być niepoprawna.">
            <a:extLst>
              <a:ext uri="{FF2B5EF4-FFF2-40B4-BE49-F238E27FC236}">
                <a16:creationId xmlns:a16="http://schemas.microsoft.com/office/drawing/2014/main" id="{6E2A6199-5CA8-9868-D9D7-3D3C92B4F6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2" y="4511675"/>
            <a:ext cx="2029605" cy="5467301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1DB249CE-1E09-3B0C-90F5-3A19DADAF0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1441" y="512030"/>
            <a:ext cx="10461219" cy="102784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b="1" spc="185">
                <a:solidFill>
                  <a:srgbClr val="211843"/>
                </a:solidFill>
              </a:rPr>
              <a:t>Co to </a:t>
            </a:r>
            <a:r>
              <a:rPr lang="en-US" b="1" spc="185" err="1">
                <a:solidFill>
                  <a:srgbClr val="211843"/>
                </a:solidFill>
              </a:rPr>
              <a:t>są</a:t>
            </a:r>
            <a:r>
              <a:rPr lang="en-US" b="1" spc="185">
                <a:solidFill>
                  <a:srgbClr val="211843"/>
                </a:solidFill>
              </a:rPr>
              <a:t> </a:t>
            </a:r>
            <a:r>
              <a:rPr lang="en-US" b="1" spc="185" err="1">
                <a:solidFill>
                  <a:srgbClr val="211843"/>
                </a:solidFill>
              </a:rPr>
              <a:t>podatki</a:t>
            </a:r>
            <a:r>
              <a:rPr lang="en-US" b="1" spc="185">
                <a:solidFill>
                  <a:srgbClr val="211843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2100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78AD09-B88B-E14F-5183-F31CE11AB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59A4D17D-70FC-95F6-788F-51E0737A4E6A}"/>
              </a:ext>
            </a:extLst>
          </p:cNvPr>
          <p:cNvSpPr/>
          <p:nvPr/>
        </p:nvSpPr>
        <p:spPr>
          <a:xfrm>
            <a:off x="1097818" y="2138976"/>
            <a:ext cx="5586820" cy="5638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5238F9BD-1A59-DF76-CEEB-FD0E5D3E8817}"/>
              </a:ext>
            </a:extLst>
          </p:cNvPr>
          <p:cNvSpPr txBox="1">
            <a:spLocks/>
          </p:cNvSpPr>
          <p:nvPr/>
        </p:nvSpPr>
        <p:spPr>
          <a:xfrm>
            <a:off x="2016905" y="8069129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>
                <a:solidFill>
                  <a:srgbClr val="211843"/>
                </a:solidFill>
                <a:latin typeface="Raleway SemiBold"/>
              </a:rPr>
              <a:t>Brutto</a:t>
            </a:r>
            <a:endParaRPr lang="pl-PL" sz="3600" spc="185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8E042BA7-30E7-F25E-4F67-81CCF36F8953}"/>
              </a:ext>
            </a:extLst>
          </p:cNvPr>
          <p:cNvSpPr txBox="1">
            <a:spLocks/>
          </p:cNvSpPr>
          <p:nvPr/>
        </p:nvSpPr>
        <p:spPr>
          <a:xfrm>
            <a:off x="8078730" y="3586006"/>
            <a:ext cx="9523665" cy="4158477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algn="l"/>
            <a:r>
              <a:rPr lang="pl-PL" sz="4400" b="1" spc="185" dirty="0">
                <a:solidFill>
                  <a:srgbClr val="211843"/>
                </a:solidFill>
              </a:rPr>
              <a:t>Brutto</a:t>
            </a:r>
            <a:r>
              <a:rPr lang="pl-PL" sz="4400" spc="185" dirty="0">
                <a:solidFill>
                  <a:srgbClr val="211843"/>
                </a:solidFill>
              </a:rPr>
              <a:t> oznacza wartość produktu lub usługi</a:t>
            </a:r>
            <a:r>
              <a:rPr lang="pl-PL" sz="4400" b="1" spc="185" dirty="0">
                <a:solidFill>
                  <a:srgbClr val="211843"/>
                </a:solidFill>
              </a:rPr>
              <a:t> z podatkiem</a:t>
            </a:r>
            <a:r>
              <a:rPr lang="pl-PL" sz="4400" spc="185" dirty="0">
                <a:solidFill>
                  <a:srgbClr val="211843"/>
                </a:solidFill>
              </a:rPr>
              <a:t>.</a:t>
            </a:r>
            <a:endParaRPr lang="en-US" sz="4400"/>
          </a:p>
          <a:p>
            <a:pPr algn="l"/>
            <a:endParaRPr lang="pl-PL" sz="4400" spc="185" dirty="0">
              <a:solidFill>
                <a:srgbClr val="211843"/>
              </a:solidFill>
            </a:endParaRPr>
          </a:p>
          <a:p>
            <a:pPr algn="l"/>
            <a:endParaRPr lang="pl-PL" sz="3600" spc="185">
              <a:solidFill>
                <a:srgbClr val="211843"/>
              </a:solidFill>
            </a:endParaRPr>
          </a:p>
          <a:p>
            <a:pPr algn="l"/>
            <a:r>
              <a:rPr lang="pl-PL" sz="3600" spc="185" dirty="0">
                <a:solidFill>
                  <a:srgbClr val="211843"/>
                </a:solidFill>
              </a:rPr>
              <a:t>*</a:t>
            </a:r>
            <a:r>
              <a:rPr lang="pl-PL" sz="3200" spc="185" dirty="0">
                <a:solidFill>
                  <a:srgbClr val="211843"/>
                </a:solidFill>
              </a:rPr>
              <a:t>Kiedy robisz plan wycieczki i sprawdzasz ceny usług (np. transport) lub produktów (np. lody), szukaj cen brutto.</a:t>
            </a:r>
          </a:p>
        </p:txBody>
      </p:sp>
      <p:pic>
        <p:nvPicPr>
          <p:cNvPr id="20" name="Obraz 19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B9E5BEA2-FACF-9B72-EECD-14C9DD985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40" y="0"/>
            <a:ext cx="2687428" cy="5654675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68DD42C3-EAD0-188E-8E4B-E635C694376A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38E35059-1E14-DC88-D15C-42CDD21D3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B461F720-6B80-9A05-32E8-FA56C70B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35653C15-BD58-4F0C-1D21-CB327CCA0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0FC927DD-6DD2-4B11-767E-CBD41B5FE1DB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9D7F988D-E9DE-A268-B23C-929AC1507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Obraz 7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06204373-EF9B-F6E5-EDD2-AA539038B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18" name="Obraz 17" descr="Obraz zawierający rysowanie, ilustracja, clipart, Grafika&#10;&#10;Zawartość wygenerowana przez AI może być niepoprawna.">
            <a:extLst>
              <a:ext uri="{FF2B5EF4-FFF2-40B4-BE49-F238E27FC236}">
                <a16:creationId xmlns:a16="http://schemas.microsoft.com/office/drawing/2014/main" id="{542754D7-68CB-1650-697B-5E3D583D1C5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2" y="4511675"/>
            <a:ext cx="2029605" cy="5467301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BDF89DEE-BE40-1408-B69B-6602DF7DAC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1441" y="512030"/>
            <a:ext cx="10461219" cy="102784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b="1" spc="185">
                <a:solidFill>
                  <a:srgbClr val="211843"/>
                </a:solidFill>
              </a:rPr>
              <a:t>Co to jest </a:t>
            </a:r>
            <a:r>
              <a:rPr lang="en-US" b="1" spc="185" err="1">
                <a:solidFill>
                  <a:srgbClr val="211843"/>
                </a:solidFill>
              </a:rPr>
              <a:t>brutto</a:t>
            </a:r>
            <a:r>
              <a:rPr lang="en-US" b="1" spc="185">
                <a:solidFill>
                  <a:srgbClr val="211843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138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6843E3-4DDB-C27E-EB34-FF8FB34C1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>
            <a:extLst>
              <a:ext uri="{FF2B5EF4-FFF2-40B4-BE49-F238E27FC236}">
                <a16:creationId xmlns:a16="http://schemas.microsoft.com/office/drawing/2014/main" id="{35BA3BAF-7BF5-3253-2C87-68B92C82C471}"/>
              </a:ext>
            </a:extLst>
          </p:cNvPr>
          <p:cNvSpPr/>
          <p:nvPr/>
        </p:nvSpPr>
        <p:spPr>
          <a:xfrm>
            <a:off x="1097125" y="2138976"/>
            <a:ext cx="5586820" cy="5638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1A0F432A-61E3-00BF-01D0-B1BE0C4C1676}"/>
              </a:ext>
            </a:extLst>
          </p:cNvPr>
          <p:cNvSpPr txBox="1">
            <a:spLocks/>
          </p:cNvSpPr>
          <p:nvPr/>
        </p:nvSpPr>
        <p:spPr>
          <a:xfrm>
            <a:off x="2016905" y="8069129"/>
            <a:ext cx="3737333" cy="566181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pl-PL" sz="3600" spc="185">
                <a:solidFill>
                  <a:srgbClr val="211843"/>
                </a:solidFill>
                <a:latin typeface="Raleway SemiBold" panose="020B0703030101060003" pitchFamily="34" charset="-18"/>
              </a:rPr>
              <a:t>Netto</a:t>
            </a: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9830A4AF-A97E-9605-12AA-5D44287114AE}"/>
              </a:ext>
            </a:extLst>
          </p:cNvPr>
          <p:cNvSpPr txBox="1">
            <a:spLocks/>
          </p:cNvSpPr>
          <p:nvPr/>
        </p:nvSpPr>
        <p:spPr>
          <a:xfrm>
            <a:off x="7708762" y="3509156"/>
            <a:ext cx="10044558" cy="511101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 algn="l">
              <a:spcBef>
                <a:spcPts val="95"/>
              </a:spcBef>
            </a:pPr>
            <a:r>
              <a:rPr lang="pl-PL" sz="4400" b="1" spc="185" dirty="0">
                <a:solidFill>
                  <a:srgbClr val="211843"/>
                </a:solidFill>
              </a:rPr>
              <a:t>Netto</a:t>
            </a:r>
            <a:r>
              <a:rPr lang="pl-PL" sz="4400" spc="185" dirty="0">
                <a:solidFill>
                  <a:srgbClr val="211843"/>
                </a:solidFill>
              </a:rPr>
              <a:t> to wartość produktu lub usługi </a:t>
            </a:r>
            <a:r>
              <a:rPr lang="pl-PL" sz="4400" b="1" spc="185" dirty="0">
                <a:solidFill>
                  <a:srgbClr val="211843"/>
                </a:solidFill>
              </a:rPr>
              <a:t>bez podatku.</a:t>
            </a:r>
            <a:r>
              <a:rPr lang="pl-PL" sz="3600" b="1" spc="185" dirty="0">
                <a:solidFill>
                  <a:srgbClr val="211843"/>
                </a:solidFill>
              </a:rPr>
              <a:t> </a:t>
            </a:r>
            <a:endParaRPr lang="en-US" b="1" dirty="0"/>
          </a:p>
          <a:p>
            <a:pPr marL="12700" algn="l">
              <a:spcBef>
                <a:spcPts val="95"/>
              </a:spcBef>
            </a:pPr>
            <a:endParaRPr lang="pl-PL" sz="3600" spc="185">
              <a:solidFill>
                <a:srgbClr val="211843"/>
              </a:solidFill>
            </a:endParaRPr>
          </a:p>
          <a:p>
            <a:pPr marL="12700" algn="l">
              <a:spcBef>
                <a:spcPts val="95"/>
              </a:spcBef>
            </a:pPr>
            <a:endParaRPr lang="pl-PL" sz="3600" spc="185" dirty="0">
              <a:solidFill>
                <a:srgbClr val="211843"/>
              </a:solidFill>
            </a:endParaRPr>
          </a:p>
          <a:p>
            <a:pPr marL="12700" algn="l">
              <a:spcBef>
                <a:spcPts val="95"/>
              </a:spcBef>
            </a:pPr>
            <a:r>
              <a:rPr lang="pl-PL" sz="3600" spc="185" dirty="0">
                <a:solidFill>
                  <a:srgbClr val="211843"/>
                </a:solidFill>
              </a:rPr>
              <a:t>*</a:t>
            </a:r>
            <a:r>
              <a:rPr lang="pl-PL" sz="3200" spc="185" dirty="0">
                <a:solidFill>
                  <a:srgbClr val="211843"/>
                </a:solidFill>
              </a:rPr>
              <a:t>Kiedy robisz plan wycieczki i znajdziesz tylko cenę netto usługi lub produktu, musisz doliczyć podatek, by otrzymać cenę brutto, którą faktycznie zapłacisz.</a:t>
            </a:r>
          </a:p>
          <a:p>
            <a:pPr marL="12700" algn="l">
              <a:spcBef>
                <a:spcPts val="95"/>
              </a:spcBef>
            </a:pPr>
            <a:endParaRPr lang="pl-PL" sz="3600" spc="185">
              <a:solidFill>
                <a:srgbClr val="211843"/>
              </a:solidFill>
            </a:endParaRPr>
          </a:p>
        </p:txBody>
      </p:sp>
      <p:pic>
        <p:nvPicPr>
          <p:cNvPr id="20" name="Obraz 19" descr="Obraz zawierający zieleń, roślina, Liść, kreatywność&#10;&#10;Zawartość wygenerowana przez AI może być niepoprawna.">
            <a:extLst>
              <a:ext uri="{FF2B5EF4-FFF2-40B4-BE49-F238E27FC236}">
                <a16:creationId xmlns:a16="http://schemas.microsoft.com/office/drawing/2014/main" id="{988CA36F-B6F9-0B7D-1A4A-FB852ADB7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40" y="0"/>
            <a:ext cx="2687428" cy="5654675"/>
          </a:xfrm>
          <a:prstGeom prst="rect">
            <a:avLst/>
          </a:prstGeom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DFA66CF9-7869-3DFA-6769-680735F7AA4F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3" name="Obraz 2">
              <a:extLst>
                <a:ext uri="{FF2B5EF4-FFF2-40B4-BE49-F238E27FC236}">
                  <a16:creationId xmlns:a16="http://schemas.microsoft.com/office/drawing/2014/main" id="{E5897184-0B68-7743-566B-C78F54F27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4" name="Obraz 3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94E16FFE-2D25-4AAD-9595-2BAA495E8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5" name="Obraz 4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8A998253-FE10-4654-A50D-624914AB0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CB533052-CCD7-4DF6-5FF0-E50553C93074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C7DEC3A3-BD0F-70E3-6A7F-E76930505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Obraz 7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BB26CE14-2057-E9B5-0837-A125B3FFF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pic>
        <p:nvPicPr>
          <p:cNvPr id="18" name="Obraz 17" descr="Obraz zawierający rysowanie, ilustracja, clipart, Grafika&#10;&#10;Zawartość wygenerowana przez AI może być niepoprawna.">
            <a:extLst>
              <a:ext uri="{FF2B5EF4-FFF2-40B4-BE49-F238E27FC236}">
                <a16:creationId xmlns:a16="http://schemas.microsoft.com/office/drawing/2014/main" id="{14865167-713F-1BD0-3C84-357D3F48DFD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2" y="4511675"/>
            <a:ext cx="2029605" cy="5467301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43C73F7F-6BB1-9EEB-887B-F5BC162527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1441" y="512030"/>
            <a:ext cx="10461219" cy="102784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lang="en-US" b="1" spc="185">
                <a:solidFill>
                  <a:srgbClr val="211843"/>
                </a:solidFill>
              </a:rPr>
              <a:t>Co to jest </a:t>
            </a:r>
            <a:r>
              <a:rPr lang="en-US" b="1" spc="185" err="1">
                <a:solidFill>
                  <a:srgbClr val="211843"/>
                </a:solidFill>
              </a:rPr>
              <a:t>netto</a:t>
            </a:r>
            <a:r>
              <a:rPr lang="en-US" b="1" spc="185">
                <a:solidFill>
                  <a:srgbClr val="211843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6544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2C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283863-57B7-9952-7046-B7DF5ED47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>
            <a:extLst>
              <a:ext uri="{FF2B5EF4-FFF2-40B4-BE49-F238E27FC236}">
                <a16:creationId xmlns:a16="http://schemas.microsoft.com/office/drawing/2014/main" id="{9DBA17E7-9538-EC30-E941-0D4B1C1BB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281" y="470854"/>
            <a:ext cx="4752381" cy="9438095"/>
          </a:xfrm>
          <a:prstGeom prst="rect">
            <a:avLst/>
          </a:prstGeom>
        </p:spPr>
      </p:pic>
      <p:grpSp>
        <p:nvGrpSpPr>
          <p:cNvPr id="22" name="Grupa 21">
            <a:extLst>
              <a:ext uri="{FF2B5EF4-FFF2-40B4-BE49-F238E27FC236}">
                <a16:creationId xmlns:a16="http://schemas.microsoft.com/office/drawing/2014/main" id="{BDD63B5B-382D-1974-6167-1055F17C896C}"/>
              </a:ext>
            </a:extLst>
          </p:cNvPr>
          <p:cNvGrpSpPr/>
          <p:nvPr/>
        </p:nvGrpSpPr>
        <p:grpSpPr>
          <a:xfrm>
            <a:off x="14243050" y="2849029"/>
            <a:ext cx="4591814" cy="797019"/>
            <a:chOff x="14243050" y="2849029"/>
            <a:chExt cx="4591814" cy="797019"/>
          </a:xfrm>
        </p:grpSpPr>
        <p:sp>
          <p:nvSpPr>
            <p:cNvPr id="10" name="object 12">
              <a:extLst>
                <a:ext uri="{FF2B5EF4-FFF2-40B4-BE49-F238E27FC236}">
                  <a16:creationId xmlns:a16="http://schemas.microsoft.com/office/drawing/2014/main" id="{E9EDD97F-A159-761B-2753-81BA3A617946}"/>
                </a:ext>
              </a:extLst>
            </p:cNvPr>
            <p:cNvSpPr txBox="1">
              <a:spLocks/>
            </p:cNvSpPr>
            <p:nvPr/>
          </p:nvSpPr>
          <p:spPr>
            <a:xfrm>
              <a:off x="14247141" y="2849029"/>
              <a:ext cx="4587723" cy="566181"/>
            </a:xfrm>
            <a:prstGeom prst="rect">
              <a:avLst/>
            </a:prstGeom>
          </p:spPr>
          <p:txBody>
            <a:bodyPr vert="horz" wrap="square" lIns="0" tIns="12065" rIns="0" bIns="0" rtlCol="0" anchor="t">
              <a:spAutoFit/>
            </a:bodyPr>
            <a:lstStyle>
              <a:lvl1pPr>
                <a:defRPr sz="6600" b="0" i="0">
                  <a:solidFill>
                    <a:srgbClr val="5E23CA"/>
                  </a:solidFill>
                  <a:latin typeface="Raleway"/>
                  <a:ea typeface="+mj-ea"/>
                  <a:cs typeface="Raleway"/>
                </a:defRPr>
              </a:lvl1pPr>
            </a:lstStyle>
            <a:p>
              <a:pPr marL="12700">
                <a:spcBef>
                  <a:spcPts val="95"/>
                </a:spcBef>
              </a:pPr>
              <a:r>
                <a:rPr lang="pl-PL" sz="3600" spc="185" dirty="0">
                  <a:solidFill>
                    <a:srgbClr val="211843"/>
                  </a:solidFill>
                  <a:latin typeface="Raleway SemiBold"/>
                </a:rPr>
                <a:t>ile wynosi brutto?</a:t>
              </a:r>
            </a:p>
          </p:txBody>
        </p:sp>
        <p:cxnSp>
          <p:nvCxnSpPr>
            <p:cNvPr id="15" name="Łącznik prosty 14">
              <a:extLst>
                <a:ext uri="{FF2B5EF4-FFF2-40B4-BE49-F238E27FC236}">
                  <a16:creationId xmlns:a16="http://schemas.microsoft.com/office/drawing/2014/main" id="{BA4D310E-84BC-6ECC-0215-C17D6F33A111}"/>
                </a:ext>
              </a:extLst>
            </p:cNvPr>
            <p:cNvCxnSpPr/>
            <p:nvPr/>
          </p:nvCxnSpPr>
          <p:spPr>
            <a:xfrm flipH="1">
              <a:off x="14243050" y="3646048"/>
              <a:ext cx="4419600" cy="0"/>
            </a:xfrm>
            <a:prstGeom prst="line">
              <a:avLst/>
            </a:prstGeom>
            <a:ln w="38100">
              <a:solidFill>
                <a:srgbClr val="3587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a 20">
            <a:extLst>
              <a:ext uri="{FF2B5EF4-FFF2-40B4-BE49-F238E27FC236}">
                <a16:creationId xmlns:a16="http://schemas.microsoft.com/office/drawing/2014/main" id="{60FC3B8C-06A5-B8D1-06B0-87C2FD33D86E}"/>
              </a:ext>
            </a:extLst>
          </p:cNvPr>
          <p:cNvGrpSpPr/>
          <p:nvPr/>
        </p:nvGrpSpPr>
        <p:grpSpPr>
          <a:xfrm>
            <a:off x="14250493" y="4509002"/>
            <a:ext cx="4962498" cy="797014"/>
            <a:chOff x="14403084" y="4509002"/>
            <a:chExt cx="4962498" cy="797014"/>
          </a:xfrm>
        </p:grpSpPr>
        <p:sp>
          <p:nvSpPr>
            <p:cNvPr id="16" name="object 12">
              <a:extLst>
                <a:ext uri="{FF2B5EF4-FFF2-40B4-BE49-F238E27FC236}">
                  <a16:creationId xmlns:a16="http://schemas.microsoft.com/office/drawing/2014/main" id="{27FCC557-F665-3697-A936-E0A0846F6A1B}"/>
                </a:ext>
              </a:extLst>
            </p:cNvPr>
            <p:cNvSpPr txBox="1">
              <a:spLocks/>
            </p:cNvSpPr>
            <p:nvPr/>
          </p:nvSpPr>
          <p:spPr>
            <a:xfrm>
              <a:off x="14407176" y="4509002"/>
              <a:ext cx="4958406" cy="566181"/>
            </a:xfrm>
            <a:prstGeom prst="rect">
              <a:avLst/>
            </a:prstGeom>
          </p:spPr>
          <p:txBody>
            <a:bodyPr vert="horz" wrap="square" lIns="0" tIns="12065" rIns="0" bIns="0" rtlCol="0" anchor="t">
              <a:spAutoFit/>
            </a:bodyPr>
            <a:lstStyle>
              <a:lvl1pPr>
                <a:defRPr sz="6600" b="0" i="0">
                  <a:solidFill>
                    <a:srgbClr val="5E23CA"/>
                  </a:solidFill>
                  <a:latin typeface="Raleway"/>
                  <a:ea typeface="+mj-ea"/>
                  <a:cs typeface="Raleway"/>
                </a:defRPr>
              </a:lvl1pPr>
            </a:lstStyle>
            <a:p>
              <a:pPr marL="12700">
                <a:spcBef>
                  <a:spcPts val="95"/>
                </a:spcBef>
              </a:pPr>
              <a:r>
                <a:rPr lang="pl-PL" sz="3600" spc="185" dirty="0">
                  <a:solidFill>
                    <a:srgbClr val="211843"/>
                  </a:solidFill>
                  <a:latin typeface="Raleway SemiBold"/>
                </a:rPr>
                <a:t>ile wynosi podatek?</a:t>
              </a:r>
              <a:endParaRPr lang="pl-PL" sz="3600" spc="185">
                <a:solidFill>
                  <a:srgbClr val="211843"/>
                </a:solidFill>
                <a:latin typeface="Raleway SemiBold" panose="020B0703030101060003" pitchFamily="34" charset="-18"/>
              </a:endParaRPr>
            </a:p>
          </p:txBody>
        </p:sp>
        <p:cxnSp>
          <p:nvCxnSpPr>
            <p:cNvPr id="17" name="Łącznik prosty 16">
              <a:extLst>
                <a:ext uri="{FF2B5EF4-FFF2-40B4-BE49-F238E27FC236}">
                  <a16:creationId xmlns:a16="http://schemas.microsoft.com/office/drawing/2014/main" id="{DBADD069-0990-83EF-A784-768DF58BE652}"/>
                </a:ext>
              </a:extLst>
            </p:cNvPr>
            <p:cNvCxnSpPr/>
            <p:nvPr/>
          </p:nvCxnSpPr>
          <p:spPr>
            <a:xfrm flipH="1">
              <a:off x="14403084" y="5306016"/>
              <a:ext cx="4419600" cy="0"/>
            </a:xfrm>
            <a:prstGeom prst="line">
              <a:avLst/>
            </a:prstGeom>
            <a:ln w="38100">
              <a:solidFill>
                <a:srgbClr val="3587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6C3B0515-8DF2-E3BB-54A3-329204C3C44D}"/>
              </a:ext>
            </a:extLst>
          </p:cNvPr>
          <p:cNvGrpSpPr/>
          <p:nvPr/>
        </p:nvGrpSpPr>
        <p:grpSpPr>
          <a:xfrm>
            <a:off x="14243433" y="6055622"/>
            <a:ext cx="4591511" cy="797014"/>
            <a:chOff x="13938250" y="6186329"/>
            <a:chExt cx="4874974" cy="797014"/>
          </a:xfrm>
        </p:grpSpPr>
        <p:sp>
          <p:nvSpPr>
            <p:cNvPr id="18" name="object 12">
              <a:extLst>
                <a:ext uri="{FF2B5EF4-FFF2-40B4-BE49-F238E27FC236}">
                  <a16:creationId xmlns:a16="http://schemas.microsoft.com/office/drawing/2014/main" id="{FADEC1AF-BD5C-D7D3-2D4F-40AAB7FAE603}"/>
                </a:ext>
              </a:extLst>
            </p:cNvPr>
            <p:cNvSpPr txBox="1">
              <a:spLocks/>
            </p:cNvSpPr>
            <p:nvPr/>
          </p:nvSpPr>
          <p:spPr>
            <a:xfrm>
              <a:off x="13939942" y="6186329"/>
              <a:ext cx="4515311" cy="566181"/>
            </a:xfrm>
            <a:prstGeom prst="rect">
              <a:avLst/>
            </a:prstGeom>
          </p:spPr>
          <p:txBody>
            <a:bodyPr vert="horz" wrap="square" lIns="0" tIns="12065" rIns="0" bIns="0" rtlCol="0" anchor="t">
              <a:spAutoFit/>
            </a:bodyPr>
            <a:lstStyle>
              <a:lvl1pPr>
                <a:defRPr sz="6600" b="0" i="0">
                  <a:solidFill>
                    <a:srgbClr val="5E23CA"/>
                  </a:solidFill>
                  <a:latin typeface="Raleway"/>
                  <a:ea typeface="+mj-ea"/>
                  <a:cs typeface="Raleway"/>
                </a:defRPr>
              </a:lvl1pPr>
            </a:lstStyle>
            <a:p>
              <a:pPr marL="12700">
                <a:spcBef>
                  <a:spcPts val="95"/>
                </a:spcBef>
              </a:pPr>
              <a:r>
                <a:rPr lang="pl-PL" sz="3600" spc="185" dirty="0">
                  <a:solidFill>
                    <a:srgbClr val="211843"/>
                  </a:solidFill>
                  <a:latin typeface="Raleway SemiBold"/>
                </a:rPr>
                <a:t>ile wynosi netto?</a:t>
              </a:r>
              <a:endParaRPr lang="pl-PL" sz="3600" spc="185">
                <a:solidFill>
                  <a:srgbClr val="211843"/>
                </a:solidFill>
                <a:latin typeface="Raleway SemiBold" panose="020B0703030101060003" pitchFamily="34" charset="-18"/>
              </a:endParaRPr>
            </a:p>
          </p:txBody>
        </p:sp>
        <p:cxnSp>
          <p:nvCxnSpPr>
            <p:cNvPr id="19" name="Łącznik prosty 18">
              <a:extLst>
                <a:ext uri="{FF2B5EF4-FFF2-40B4-BE49-F238E27FC236}">
                  <a16:creationId xmlns:a16="http://schemas.microsoft.com/office/drawing/2014/main" id="{DF39C97B-2293-6F26-05E9-6329FB6DC9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38250" y="6983343"/>
              <a:ext cx="4874974" cy="0"/>
            </a:xfrm>
            <a:prstGeom prst="line">
              <a:avLst/>
            </a:prstGeom>
            <a:ln w="38100">
              <a:solidFill>
                <a:srgbClr val="3587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Obraz 26" descr="Obraz zawierający świnia, kreskówka, clipart, Figurka zwierzęcia&#10;&#10;Zawartość wygenerowana przez AI może być niepoprawna.">
            <a:extLst>
              <a:ext uri="{FF2B5EF4-FFF2-40B4-BE49-F238E27FC236}">
                <a16:creationId xmlns:a16="http://schemas.microsoft.com/office/drawing/2014/main" id="{76462295-32B4-0A93-A77D-CEBB7E51FD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509" y="7402196"/>
            <a:ext cx="2774094" cy="2506753"/>
          </a:xfrm>
          <a:prstGeom prst="rect">
            <a:avLst/>
          </a:prstGeom>
        </p:spPr>
      </p:pic>
      <p:grpSp>
        <p:nvGrpSpPr>
          <p:cNvPr id="4" name="Grupa 3">
            <a:extLst>
              <a:ext uri="{FF2B5EF4-FFF2-40B4-BE49-F238E27FC236}">
                <a16:creationId xmlns:a16="http://schemas.microsoft.com/office/drawing/2014/main" id="{21D4725D-E067-B7FF-7342-A6BB14763733}"/>
              </a:ext>
            </a:extLst>
          </p:cNvPr>
          <p:cNvGrpSpPr/>
          <p:nvPr/>
        </p:nvGrpSpPr>
        <p:grpSpPr>
          <a:xfrm>
            <a:off x="-1" y="9893183"/>
            <a:ext cx="20104100" cy="1416167"/>
            <a:chOff x="-1" y="9893183"/>
            <a:chExt cx="20104100" cy="1416167"/>
          </a:xfrm>
        </p:grpSpPr>
        <p:pic>
          <p:nvPicPr>
            <p:cNvPr id="5" name="Obraz 4">
              <a:extLst>
                <a:ext uri="{FF2B5EF4-FFF2-40B4-BE49-F238E27FC236}">
                  <a16:creationId xmlns:a16="http://schemas.microsoft.com/office/drawing/2014/main" id="{F1DF0D79-4B8A-18A7-6D50-50B98B37A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9899812"/>
              <a:ext cx="17254565" cy="1409538"/>
            </a:xfrm>
            <a:prstGeom prst="rect">
              <a:avLst/>
            </a:prstGeom>
          </p:spPr>
        </p:pic>
        <p:pic>
          <p:nvPicPr>
            <p:cNvPr id="6" name="Obraz 5" descr="Obraz zawierający Czcionka, tekst, Grafika, projekt graficzny&#10;&#10;Zawartość wygenerowana przez AI może być niepoprawna.">
              <a:extLst>
                <a:ext uri="{FF2B5EF4-FFF2-40B4-BE49-F238E27FC236}">
                  <a16:creationId xmlns:a16="http://schemas.microsoft.com/office/drawing/2014/main" id="{72547992-A2FF-AAA5-9790-B02AE2284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4250" y="10170782"/>
              <a:ext cx="3276600" cy="920962"/>
            </a:xfrm>
            <a:prstGeom prst="rect">
              <a:avLst/>
            </a:prstGeom>
          </p:spPr>
        </p:pic>
        <p:pic>
          <p:nvPicPr>
            <p:cNvPr id="8" name="Obraz 7" descr="Obraz zawierający Czcionka, tekst, Grafika, logo&#10;&#10;Zawartość wygenerowana przez AI może być niepoprawna.">
              <a:extLst>
                <a:ext uri="{FF2B5EF4-FFF2-40B4-BE49-F238E27FC236}">
                  <a16:creationId xmlns:a16="http://schemas.microsoft.com/office/drawing/2014/main" id="{D3AB0AC5-8DFA-E4C8-2AFC-D45CFFFB9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251" y="10132560"/>
              <a:ext cx="2765546" cy="920962"/>
            </a:xfrm>
            <a:prstGeom prst="rect">
              <a:avLst/>
            </a:prstGeom>
          </p:spPr>
        </p:pic>
        <p:sp>
          <p:nvSpPr>
            <p:cNvPr id="9" name="object 14">
              <a:extLst>
                <a:ext uri="{FF2B5EF4-FFF2-40B4-BE49-F238E27FC236}">
                  <a16:creationId xmlns:a16="http://schemas.microsoft.com/office/drawing/2014/main" id="{722D0A6F-31E4-608A-4CDE-AEB34398CC94}"/>
                </a:ext>
              </a:extLst>
            </p:cNvPr>
            <p:cNvSpPr txBox="1"/>
            <p:nvPr/>
          </p:nvSpPr>
          <p:spPr>
            <a:xfrm>
              <a:off x="9150959" y="10398839"/>
              <a:ext cx="6463691" cy="57131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pl-PL">
                  <a:solidFill>
                    <a:schemeClr val="bg1"/>
                  </a:solidFill>
                  <a:effectLst/>
                  <a:latin typeface="Raleway" panose="020B0503030101060003" pitchFamily="34" charset="-18"/>
                </a:rPr>
                <a:t>Dofinansowano ze środków Funduszu Edukacji Finansowej, którego dysponentem jest Minister Finansów.</a:t>
              </a:r>
              <a:endParaRPr>
                <a:solidFill>
                  <a:schemeClr val="bg1"/>
                </a:solidFill>
                <a:latin typeface="Raleway" panose="020B0503030101060003" pitchFamily="34" charset="-18"/>
                <a:cs typeface="Raleway"/>
              </a:endParaRPr>
            </a:p>
          </p:txBody>
        </p:sp>
        <p:pic>
          <p:nvPicPr>
            <p:cNvPr id="11" name="Obraz 10">
              <a:extLst>
                <a:ext uri="{FF2B5EF4-FFF2-40B4-BE49-F238E27FC236}">
                  <a16:creationId xmlns:a16="http://schemas.microsoft.com/office/drawing/2014/main" id="{43064C4E-AE73-C239-466E-76A52EEB2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959" y="10150475"/>
              <a:ext cx="596825" cy="507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Obraz 11" descr="Obraz zawierający tekst, logo, Czcionka, Grafika&#10;&#10;Zawartość wygenerowana przez AI może być niepoprawna.">
              <a:extLst>
                <a:ext uri="{FF2B5EF4-FFF2-40B4-BE49-F238E27FC236}">
                  <a16:creationId xmlns:a16="http://schemas.microsoft.com/office/drawing/2014/main" id="{C3B1723E-473B-CF30-4AEB-50CBFA822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4566" y="9893183"/>
              <a:ext cx="2849533" cy="1416166"/>
            </a:xfrm>
            <a:prstGeom prst="rect">
              <a:avLst/>
            </a:prstGeom>
          </p:spPr>
        </p:pic>
      </p:grpSp>
      <p:sp>
        <p:nvSpPr>
          <p:cNvPr id="25" name="object 12">
            <a:extLst>
              <a:ext uri="{FF2B5EF4-FFF2-40B4-BE49-F238E27FC236}">
                <a16:creationId xmlns:a16="http://schemas.microsoft.com/office/drawing/2014/main" id="{C318BBA4-CAC7-CD07-10E8-B0C078175C28}"/>
              </a:ext>
            </a:extLst>
          </p:cNvPr>
          <p:cNvSpPr txBox="1">
            <a:spLocks/>
          </p:cNvSpPr>
          <p:nvPr/>
        </p:nvSpPr>
        <p:spPr>
          <a:xfrm>
            <a:off x="13634470" y="9148934"/>
            <a:ext cx="6171590" cy="38151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>
              <a:defRPr sz="6600" b="0" i="0">
                <a:solidFill>
                  <a:srgbClr val="5E23CA"/>
                </a:solidFill>
                <a:latin typeface="Raleway"/>
                <a:ea typeface="+mj-ea"/>
                <a:cs typeface="Raleway"/>
              </a:defRPr>
            </a:lvl1pPr>
          </a:lstStyle>
          <a:p>
            <a:pPr marL="12700">
              <a:spcBef>
                <a:spcPts val="95"/>
              </a:spcBef>
            </a:pPr>
            <a:r>
              <a:rPr lang="pl-PL" sz="2400" spc="185" dirty="0">
                <a:solidFill>
                  <a:srgbClr val="211843"/>
                </a:solidFill>
                <a:latin typeface="Raleway SemiBold"/>
              </a:rPr>
              <a:t>Ryc. </a:t>
            </a:r>
            <a:r>
              <a:rPr lang="pl-PL" sz="2400" spc="185" dirty="0">
                <a:solidFill>
                  <a:srgbClr val="211843"/>
                </a:solidFill>
              </a:rPr>
              <a:t>„</a:t>
            </a:r>
            <a:r>
              <a:rPr lang="pl-PL" sz="2400" spc="185" dirty="0">
                <a:solidFill>
                  <a:srgbClr val="211843"/>
                </a:solidFill>
                <a:latin typeface="Raleway SemiBold"/>
              </a:rPr>
              <a:t>Świat Pieniądza"</a:t>
            </a:r>
            <a:endParaRPr lang="pl-PL" sz="2400" spc="185">
              <a:solidFill>
                <a:srgbClr val="211843"/>
              </a:solidFill>
              <a:latin typeface="Raleway SemiBold" panose="020B0703030101060003" pitchFamily="34" charset="-18"/>
            </a:endParaRPr>
          </a:p>
        </p:txBody>
      </p:sp>
      <p:sp>
        <p:nvSpPr>
          <p:cNvPr id="3" name="object 13">
            <a:extLst>
              <a:ext uri="{FF2B5EF4-FFF2-40B4-BE49-F238E27FC236}">
                <a16:creationId xmlns:a16="http://schemas.microsoft.com/office/drawing/2014/main" id="{71813C20-1990-D432-963D-FD5564AE4B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334284" y="4000977"/>
            <a:ext cx="6226375" cy="2438360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 marR="5080">
              <a:lnSpc>
                <a:spcPct val="152300"/>
              </a:lnSpc>
              <a:spcBef>
                <a:spcPts val="95"/>
              </a:spcBef>
            </a:pPr>
            <a:r>
              <a:rPr lang="en-US" sz="3600" dirty="0">
                <a:solidFill>
                  <a:srgbClr val="211843"/>
                </a:solidFill>
              </a:rPr>
              <a:t>Po </a:t>
            </a:r>
            <a:r>
              <a:rPr lang="en-US" sz="3600" dirty="0" err="1">
                <a:solidFill>
                  <a:srgbClr val="211843"/>
                </a:solidFill>
              </a:rPr>
              <a:t>kupieniu</a:t>
            </a:r>
            <a:r>
              <a:rPr lang="en-US" sz="3600" dirty="0">
                <a:solidFill>
                  <a:srgbClr val="211843"/>
                </a:solidFill>
              </a:rPr>
              <a:t> </a:t>
            </a:r>
            <a:r>
              <a:rPr lang="en-US" sz="3600" dirty="0" err="1">
                <a:solidFill>
                  <a:srgbClr val="211843"/>
                </a:solidFill>
              </a:rPr>
              <a:t>zabawki</a:t>
            </a:r>
            <a:br>
              <a:rPr lang="pl-PL" sz="3600" dirty="0">
                <a:solidFill>
                  <a:srgbClr val="211843"/>
                </a:solidFill>
              </a:rPr>
            </a:br>
            <a:r>
              <a:rPr lang="en-US" sz="3600" dirty="0">
                <a:solidFill>
                  <a:srgbClr val="211843"/>
                </a:solidFill>
              </a:rPr>
              <a:t>w </a:t>
            </a:r>
            <a:r>
              <a:rPr lang="en-US" sz="3600" dirty="0" err="1">
                <a:solidFill>
                  <a:srgbClr val="211843"/>
                </a:solidFill>
              </a:rPr>
              <a:t>sklepie</a:t>
            </a:r>
            <a:r>
              <a:rPr lang="en-US" sz="3600" dirty="0">
                <a:solidFill>
                  <a:srgbClr val="211843"/>
                </a:solidFill>
              </a:rPr>
              <a:t> </a:t>
            </a:r>
            <a:r>
              <a:rPr lang="en-US" sz="3600" dirty="0" err="1">
                <a:solidFill>
                  <a:srgbClr val="211843"/>
                </a:solidFill>
              </a:rPr>
              <a:t>dostajesz</a:t>
            </a:r>
            <a:r>
              <a:rPr lang="en-US" sz="3600" dirty="0">
                <a:solidFill>
                  <a:srgbClr val="211843"/>
                </a:solidFill>
              </a:rPr>
              <a:t> paragon. </a:t>
            </a:r>
            <a:r>
              <a:rPr lang="en-US" sz="3600" dirty="0" err="1">
                <a:solidFill>
                  <a:srgbClr val="211843"/>
                </a:solidFill>
              </a:rPr>
              <a:t>Czy</a:t>
            </a:r>
            <a:r>
              <a:rPr lang="en-US" sz="3600" dirty="0">
                <a:solidFill>
                  <a:srgbClr val="211843"/>
                </a:solidFill>
              </a:rPr>
              <a:t> </a:t>
            </a:r>
            <a:r>
              <a:rPr lang="en-US" sz="3600" dirty="0" err="1">
                <a:solidFill>
                  <a:srgbClr val="211843"/>
                </a:solidFill>
              </a:rPr>
              <a:t>możesz</a:t>
            </a:r>
            <a:r>
              <a:rPr lang="en-US" sz="3600" dirty="0">
                <a:solidFill>
                  <a:srgbClr val="211843"/>
                </a:solidFill>
              </a:rPr>
              <a:t> </a:t>
            </a:r>
            <a:r>
              <a:rPr lang="en-US" sz="3600" dirty="0" err="1">
                <a:solidFill>
                  <a:srgbClr val="211843"/>
                </a:solidFill>
              </a:rPr>
              <a:t>odczytać</a:t>
            </a:r>
            <a:r>
              <a:rPr lang="en-US" sz="3600" dirty="0">
                <a:solidFill>
                  <a:srgbClr val="211843"/>
                </a:solidFill>
              </a:rPr>
              <a:t>:</a:t>
            </a:r>
          </a:p>
        </p:txBody>
      </p:sp>
      <p:sp>
        <p:nvSpPr>
          <p:cNvPr id="2" name="object 12">
            <a:extLst>
              <a:ext uri="{FF2B5EF4-FFF2-40B4-BE49-F238E27FC236}">
                <a16:creationId xmlns:a16="http://schemas.microsoft.com/office/drawing/2014/main" id="{DAC0F865-A534-E287-36B0-5239C41064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34278" y="2387370"/>
            <a:ext cx="7331030" cy="1027845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>
              <a:spcBef>
                <a:spcPts val="95"/>
              </a:spcBef>
            </a:pPr>
            <a:r>
              <a:rPr lang="en-US" b="1" spc="185" dirty="0">
                <a:solidFill>
                  <a:srgbClr val="211843"/>
                </a:solidFill>
              </a:rPr>
              <a:t>Jak to </a:t>
            </a:r>
            <a:r>
              <a:rPr lang="en-US" b="1" spc="185" dirty="0" err="1">
                <a:solidFill>
                  <a:srgbClr val="211843"/>
                </a:solidFill>
              </a:rPr>
              <a:t>działa</a:t>
            </a:r>
            <a:r>
              <a:rPr lang="en-US" b="1" spc="185" dirty="0">
                <a:solidFill>
                  <a:srgbClr val="211843"/>
                </a:solidFill>
              </a:rPr>
              <a:t>?</a:t>
            </a:r>
            <a:endParaRPr lang="en-US" dirty="0">
              <a:solidFill>
                <a:srgbClr val="2118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71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82e38d-a807-44dc-85d3-c8d04a158140" xsi:nil="true"/>
    <lcf76f155ced4ddcb4097134ff3c332f xmlns="09261d82-044f-4d68-b826-e93dffe6360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004EEBA8F1B01448D306A61C13A1858" ma:contentTypeVersion="15" ma:contentTypeDescription="Utwórz nowy dokument." ma:contentTypeScope="" ma:versionID="49910688e7186e56c8b7ea45313567f6">
  <xsd:schema xmlns:xsd="http://www.w3.org/2001/XMLSchema" xmlns:xs="http://www.w3.org/2001/XMLSchema" xmlns:p="http://schemas.microsoft.com/office/2006/metadata/properties" xmlns:ns2="09261d82-044f-4d68-b826-e93dffe63606" xmlns:ns3="8d82e38d-a807-44dc-85d3-c8d04a158140" targetNamespace="http://schemas.microsoft.com/office/2006/metadata/properties" ma:root="true" ma:fieldsID="7de89a3a34e37cdfa14392b2ba77c41c" ns2:_="" ns3:_="">
    <xsd:import namespace="09261d82-044f-4d68-b826-e93dffe63606"/>
    <xsd:import namespace="8d82e38d-a807-44dc-85d3-c8d04a1581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261d82-044f-4d68-b826-e93dffe636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i obrazów" ma:readOnly="false" ma:fieldId="{5cf76f15-5ced-4ddc-b409-7134ff3c332f}" ma:taxonomyMulti="true" ma:sspId="1d9afc5f-0e13-4ad5-9fc9-1a4fe86ef2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82e38d-a807-44dc-85d3-c8d04a15814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ab87d62-d48b-4df1-a017-65572103a3a5}" ma:internalName="TaxCatchAll" ma:showField="CatchAllData" ma:web="8d82e38d-a807-44dc-85d3-c8d04a1581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BD2212-7A21-4FE9-B4D8-C6D1271AE04E}">
  <ds:schemaRefs>
    <ds:schemaRef ds:uri="09261d82-044f-4d68-b826-e93dffe63606"/>
    <ds:schemaRef ds:uri="5c6871a2-1d7c-4ab8-91bf-1ae00b773df4"/>
    <ds:schemaRef ds:uri="8d82e38d-a807-44dc-85d3-c8d04a158140"/>
    <ds:schemaRef ds:uri="bf01269f-a7af-400f-8605-cdc2f1ec88c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F8A128C-619A-453B-88BC-1BC70B7D65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088488-925A-44A3-AD3F-73A87229B784}">
  <ds:schemaRefs>
    <ds:schemaRef ds:uri="09261d82-044f-4d68-b826-e93dffe63606"/>
    <ds:schemaRef ds:uri="8d82e38d-a807-44dc-85d3-c8d04a15814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534</Words>
  <Application>Microsoft Office PowerPoint</Application>
  <PresentationFormat>Niestandardowy</PresentationFormat>
  <Paragraphs>51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Aptos</vt:lpstr>
      <vt:lpstr>Raleway</vt:lpstr>
      <vt:lpstr>Raleway ExtraBold</vt:lpstr>
      <vt:lpstr>Raleway SemiBold</vt:lpstr>
      <vt:lpstr>Times New Roman</vt:lpstr>
      <vt:lpstr>Office Theme</vt:lpstr>
      <vt:lpstr>Prezentacja programu PowerPoint</vt:lpstr>
      <vt:lpstr>Wymarzona wycieczka szkolna</vt:lpstr>
      <vt:lpstr>- W grupach wybierzecie wycieczkę: dokąd jedziecie, co zobaczycie.  - Macie określoną ilość pieniędzy, którą dysponujecie – jest to 300 zł na osobę. Musicie zatem sprawdzić ceny, czy Wam na wszystko starczy.  - Przy sprawdzaniu cen przyda Wam się kilka pojęć, tak, żeby mieć pewność, ile naprawdę zapłacicie.</vt:lpstr>
      <vt:lpstr>Przydatne pojęcia</vt:lpstr>
      <vt:lpstr>Wyobraź sobie, że zebrałeś/zebrałaś w sadzie 10 jabłek – to jest wartość brutto, czyli całość. Ale z tych jabłek 2 musisz oddać właścicielowi sadu jako podatek. Zostaje Ci wtedy 8 jabłek – i to właśnie jest wartość netto, czyli ta część, która naprawdę należy do Ciebie.</vt:lpstr>
      <vt:lpstr>Co to są podatki?</vt:lpstr>
      <vt:lpstr>Co to jest brutto?</vt:lpstr>
      <vt:lpstr>Co to jest netto?</vt:lpstr>
      <vt:lpstr>Jak to działa?</vt:lpstr>
      <vt:lpstr>Jaki mamy budżet?  Budżet, czyli kwota którą możemy wydać, wynosi        300 zł na osobę.   Jeżeli klasa ma np. 20 osób, to nasz budżet wynosi 6 000 zł.  Do dzieła!</vt:lpstr>
      <vt:lpstr>Prezentacja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Wybrana prezentacja</dc:title>
  <dc:creator>Oliwia Łapka</dc:creator>
  <cp:lastModifiedBy>Oliwia Łapka</cp:lastModifiedBy>
  <cp:revision>269</cp:revision>
  <dcterms:created xsi:type="dcterms:W3CDTF">2024-07-12T13:24:45Z</dcterms:created>
  <dcterms:modified xsi:type="dcterms:W3CDTF">2025-09-22T09:46:10Z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2024-07-12T00:00:00Z</vt:filetime>
  </property>
  <property fmtid="{D5CDD505-2E9C-101B-9397-08002B2CF9AE}" pid="3" name="Creator">
    <vt:lpwstr>Adobe Illustrator 28.5 (Windows)</vt:lpwstr>
  </property>
  <property fmtid="{D5CDD505-2E9C-101B-9397-08002B2CF9AE}" pid="4" name="CreatorVersion">
    <vt:lpwstr>21.0.0</vt:lpwstr>
  </property>
  <property fmtid="{D5CDD505-2E9C-101B-9397-08002B2CF9AE}" pid="5" name="LastSaved">
    <vt:filetime>2024-07-12T00:00:00Z</vt:filetime>
  </property>
  <property fmtid="{D5CDD505-2E9C-101B-9397-08002B2CF9AE}" pid="6" name="Producer">
    <vt:lpwstr>Adobe PDF library 17.00</vt:lpwstr>
  </property>
  <property fmtid="{D5CDD505-2E9C-101B-9397-08002B2CF9AE}" pid="7" name="ContentTypeId">
    <vt:lpwstr>0x010100D004EEBA8F1B01448D306A61C13A1858</vt:lpwstr>
  </property>
  <property fmtid="{D5CDD505-2E9C-101B-9397-08002B2CF9AE}" pid="8" name="MediaServiceImageTags">
    <vt:lpwstr/>
  </property>
</Properties>
</file>